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59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0439E-669C-F3CB-1986-EABFAFEF98C9}" v="2559" dt="2024-10-16T12:22:31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8062E1-B01C-1723-B5CC-17FCE38B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385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err="1">
                <a:solidFill>
                  <a:srgbClr val="FFFFFF"/>
                </a:solidFill>
              </a:rPr>
              <a:t>Leidinggeven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32A0FD3-22CD-361D-3023-63B92AEE90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9025" y="2133758"/>
            <a:ext cx="4447686" cy="3235692"/>
          </a:xfrm>
          <a:prstGeom prst="rect">
            <a:avLst/>
          </a:prstGeom>
        </p:spPr>
      </p:pic>
      <p:pic>
        <p:nvPicPr>
          <p:cNvPr id="6" name="Tijdelijke aanduiding voor inhoud 5" descr="Afbeelding met hemel, buitenshuis, Achterverlichting, Dans&#10;&#10;Automatisch gegenereerde beschrijving">
            <a:extLst>
              <a:ext uri="{FF2B5EF4-FFF2-40B4-BE49-F238E27FC236}">
                <a16:creationId xmlns:a16="http://schemas.microsoft.com/office/drawing/2014/main" id="{81808031-08CB-018F-9CA7-9C1FE8432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0724" y="2450522"/>
            <a:ext cx="4486215" cy="26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823913"/>
            <a:ext cx="5157787" cy="823912"/>
          </a:xfrm>
        </p:spPr>
        <p:txBody>
          <a:bodyPr>
            <a:normAutofit/>
          </a:bodyPr>
          <a:lstStyle/>
          <a:p>
            <a:r>
              <a:rPr lang="nl-NL" dirty="0"/>
              <a:t>Mijn toepassing van deze theorie in de praktijk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D8AE4E5-E56D-78B5-01F9-C18E9A5B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714500"/>
            <a:ext cx="5567362" cy="4475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De kwaliteiten van de medewerkers en het onderwerp bepalen uiteindelijk de stijl die wordt toegepast op het bewuste moment</a:t>
            </a:r>
          </a:p>
          <a:p>
            <a:pPr marL="0" indent="0">
              <a:buNone/>
            </a:pPr>
            <a:br>
              <a:rPr lang="nl-NL" dirty="0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33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5DC87B-7898-C32F-7296-87B50856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79" y="15012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5400" dirty="0">
                <a:solidFill>
                  <a:srgbClr val="FFFFFF"/>
                </a:solidFill>
              </a:rPr>
              <a:t>Delegeren</a:t>
            </a:r>
            <a:br>
              <a:rPr lang="nl-NL" sz="5400" dirty="0">
                <a:solidFill>
                  <a:srgbClr val="FFFFFF"/>
                </a:solidFill>
              </a:rPr>
            </a:br>
            <a:br>
              <a:rPr lang="nl-NL" sz="5400" dirty="0"/>
            </a:br>
            <a:r>
              <a:rPr lang="nl-NL" sz="4000" dirty="0">
                <a:solidFill>
                  <a:srgbClr val="FFFFFF"/>
                </a:solidFill>
              </a:rPr>
              <a:t>Wat brengt het mij en de bedrijfsleider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95BFFD-60A9-DA0C-7188-23DB8537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400" dirty="0"/>
              <a:t>Wanneer ik bepaalde werkzaamheden kan delegeren, krijg ik ruimte om de/mijn focus te verplaatsen naar resultaten/werkzaamheden die meer aandacht verdienen.</a:t>
            </a:r>
          </a:p>
          <a:p>
            <a:endParaRPr lang="nl-NL" sz="2400" dirty="0"/>
          </a:p>
          <a:p>
            <a:r>
              <a:rPr lang="nl-NL" sz="2400" dirty="0"/>
              <a:t>Door verantwoordelijkheden en bevoegdheden te geven aan de bedrijfsleiders, creëer ik motivatie en ontwikkeling bij de bedrijfsleider.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Juist door ontwikkeling van de BL kan ik in de toekomst meer delegeren, waardoor ik mijn focus opnieuw kan verleggen.</a:t>
            </a:r>
          </a:p>
        </p:txBody>
      </p:sp>
    </p:spTree>
    <p:extLst>
      <p:ext uri="{BB962C8B-B14F-4D97-AF65-F5344CB8AC3E}">
        <p14:creationId xmlns:p14="http://schemas.microsoft.com/office/powerpoint/2010/main" val="108954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E7B59F-D23C-6D4E-9496-7A15FA64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err="1"/>
              <a:t>Delegeren</a:t>
            </a:r>
            <a:r>
              <a:rPr lang="en-US" sz="4000" b="1" dirty="0"/>
              <a:t> </a:t>
            </a:r>
            <a:r>
              <a:rPr lang="en-US" sz="4000" b="1" err="1"/>
              <a:t>Controleren</a:t>
            </a:r>
            <a:r>
              <a:rPr lang="en-US" sz="4000" b="1" dirty="0"/>
              <a:t> </a:t>
            </a:r>
            <a:r>
              <a:rPr lang="en-US" sz="4000" b="1" err="1"/>
              <a:t>Complimenteren</a:t>
            </a:r>
            <a:endParaRPr lang="en-US" sz="4000" b="1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A3CAE-C137-0EAD-C31E-C90DBD20D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/>
            <a:r>
              <a:rPr lang="en-US" sz="2400" err="1"/>
              <a:t>Delegeren</a:t>
            </a:r>
            <a:br>
              <a:rPr lang="en-US" sz="2400" dirty="0"/>
            </a:br>
            <a:r>
              <a:rPr lang="en-US" sz="2400" err="1"/>
              <a:t>Uitleggen</a:t>
            </a:r>
            <a:r>
              <a:rPr lang="en-US" sz="2400" dirty="0"/>
              <a:t> wat er </a:t>
            </a:r>
            <a:r>
              <a:rPr lang="en-US" sz="2400" err="1"/>
              <a:t>wordt</a:t>
            </a:r>
            <a:r>
              <a:rPr lang="en-US" sz="2400" dirty="0"/>
              <a:t> </a:t>
            </a:r>
            <a:r>
              <a:rPr lang="en-US" sz="2400" err="1"/>
              <a:t>verwacht</a:t>
            </a:r>
            <a:endParaRPr lang="en-US" sz="2400"/>
          </a:p>
          <a:p>
            <a:pPr marL="285750"/>
            <a:r>
              <a:rPr lang="en-US" sz="2400" err="1"/>
              <a:t>Controleren</a:t>
            </a:r>
            <a:br>
              <a:rPr lang="en-US" sz="2400" dirty="0"/>
            </a:br>
            <a:r>
              <a:rPr lang="en-US" sz="2400" dirty="0"/>
              <a:t>Is de </a:t>
            </a:r>
            <a:r>
              <a:rPr lang="en-US" sz="2400" err="1"/>
              <a:t>opdracht</a:t>
            </a:r>
            <a:r>
              <a:rPr lang="en-US" sz="2400" dirty="0"/>
              <a:t> correct </a:t>
            </a:r>
            <a:r>
              <a:rPr lang="en-US" sz="2400" err="1"/>
              <a:t>uitgevoerd</a:t>
            </a:r>
            <a:br>
              <a:rPr lang="en-US" sz="2400" dirty="0"/>
            </a:br>
            <a:r>
              <a:rPr lang="en-US" sz="2400" dirty="0"/>
              <a:t>(Zo nee, wat doe je dan?)</a:t>
            </a:r>
          </a:p>
          <a:p>
            <a:pPr marL="285750"/>
            <a:r>
              <a:rPr lang="en-US" sz="2400" err="1"/>
              <a:t>Complimenteren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err="1"/>
              <a:t>Iedereen</a:t>
            </a:r>
            <a:r>
              <a:rPr lang="en-US" sz="2400" dirty="0"/>
              <a:t> </a:t>
            </a:r>
            <a:r>
              <a:rPr lang="en-US" sz="2400" err="1"/>
              <a:t>groeit</a:t>
            </a:r>
            <a:r>
              <a:rPr lang="en-US" sz="2400" dirty="0"/>
              <a:t> van </a:t>
            </a:r>
            <a:r>
              <a:rPr lang="en-US" sz="2400" err="1"/>
              <a:t>een</a:t>
            </a:r>
            <a:r>
              <a:rPr lang="en-US" sz="2400" dirty="0"/>
              <a:t> compliment)</a:t>
            </a:r>
          </a:p>
        </p:txBody>
      </p:sp>
      <p:pic>
        <p:nvPicPr>
          <p:cNvPr id="5" name="Tijdelijke aanduiding voor inhoud 4" descr="Afbeelding met illustratie, Tekenfilm, tekenfilm, Animatie&#10;&#10;Automatisch gegenereerde beschrijving">
            <a:extLst>
              <a:ext uri="{FF2B5EF4-FFF2-40B4-BE49-F238E27FC236}">
                <a16:creationId xmlns:a16="http://schemas.microsoft.com/office/drawing/2014/main" id="{02E841FE-271C-A1A7-105B-6E9092617E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853" r="1944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152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zoogdier, primaat, aap, Apen van de Oude Wereld&#10;&#10;Automatisch gegenereerde beschrijving">
            <a:extLst>
              <a:ext uri="{FF2B5EF4-FFF2-40B4-BE49-F238E27FC236}">
                <a16:creationId xmlns:a16="http://schemas.microsoft.com/office/drawing/2014/main" id="{A9D39FC3-4EAE-759C-773F-48A4864BD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26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9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18C83-3759-53DB-802F-D286AECE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22" y="365125"/>
            <a:ext cx="561391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Zelfreflectie</a:t>
            </a:r>
            <a:br>
              <a:rPr lang="en-US" sz="4000" b="1" dirty="0"/>
            </a:br>
            <a:r>
              <a:rPr lang="en-US" sz="4000" b="1" dirty="0" err="1"/>
              <a:t>Kijk</a:t>
            </a:r>
            <a:r>
              <a:rPr lang="en-US" sz="4000" b="1" dirty="0"/>
              <a:t> </a:t>
            </a:r>
            <a:r>
              <a:rPr lang="en-US" sz="4000" b="1" dirty="0" err="1"/>
              <a:t>altijd</a:t>
            </a:r>
            <a:r>
              <a:rPr lang="en-US" sz="4000" b="1" dirty="0"/>
              <a:t> in de </a:t>
            </a:r>
            <a:r>
              <a:rPr lang="en-US" sz="4000" b="1" dirty="0" err="1"/>
              <a:t>spiegel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2C5F7B1-A257-BE4F-7600-3DCCBDD8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822" y="2547472"/>
            <a:ext cx="5902242" cy="3876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Is de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uitgevoerd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had </a:t>
            </a:r>
            <a:r>
              <a:rPr lang="en-US" dirty="0" err="1"/>
              <a:t>verwacht</a:t>
            </a:r>
            <a:r>
              <a:rPr lang="en-US" dirty="0"/>
              <a:t>?</a:t>
            </a:r>
          </a:p>
          <a:p>
            <a:r>
              <a:rPr lang="en-US" err="1"/>
              <a:t>Ligt</a:t>
            </a:r>
            <a:r>
              <a:rPr lang="en-US" dirty="0"/>
              <a:t> </a:t>
            </a:r>
            <a:r>
              <a:rPr lang="en-US" err="1"/>
              <a:t>dit</a:t>
            </a:r>
            <a:r>
              <a:rPr lang="en-US" dirty="0"/>
              <a:t> </a:t>
            </a:r>
            <a:r>
              <a:rPr lang="en-US" err="1"/>
              <a:t>aan</a:t>
            </a:r>
            <a:r>
              <a:rPr lang="en-US" dirty="0"/>
              <a:t> de </a:t>
            </a:r>
            <a:r>
              <a:rPr lang="en-US" err="1"/>
              <a:t>kwaliteit</a:t>
            </a:r>
            <a:r>
              <a:rPr lang="en-US" dirty="0"/>
              <a:t> van de </a:t>
            </a:r>
            <a:r>
              <a:rPr lang="en-US" err="1"/>
              <a:t>medewerker</a:t>
            </a:r>
            <a:r>
              <a:rPr lang="en-US" dirty="0"/>
              <a:t>?</a:t>
            </a:r>
          </a:p>
          <a:p>
            <a:r>
              <a:rPr lang="en-US" dirty="0"/>
              <a:t>Of </a:t>
            </a:r>
            <a:r>
              <a:rPr lang="en-US" err="1"/>
              <a:t>ligt</a:t>
            </a:r>
            <a:r>
              <a:rPr lang="en-US" dirty="0"/>
              <a:t> </a:t>
            </a:r>
            <a:r>
              <a:rPr lang="en-US" err="1"/>
              <a:t>dit</a:t>
            </a:r>
            <a:r>
              <a:rPr lang="en-US" dirty="0"/>
              <a:t> </a:t>
            </a:r>
            <a:r>
              <a:rPr lang="en-US" err="1"/>
              <a:t>aan</a:t>
            </a:r>
            <a:r>
              <a:rPr lang="en-US" dirty="0"/>
              <a:t> de </a:t>
            </a:r>
            <a:r>
              <a:rPr lang="en-US" err="1"/>
              <a:t>instructie</a:t>
            </a:r>
            <a:r>
              <a:rPr lang="en-US" dirty="0"/>
              <a:t> die </a:t>
            </a:r>
            <a:r>
              <a:rPr lang="en-US" err="1"/>
              <a:t>jij</a:t>
            </a:r>
            <a:r>
              <a:rPr lang="en-US" dirty="0"/>
              <a:t> </a:t>
            </a:r>
            <a:r>
              <a:rPr lang="en-US" err="1"/>
              <a:t>als</a:t>
            </a:r>
            <a:r>
              <a:rPr lang="en-US" dirty="0"/>
              <a:t> </a:t>
            </a:r>
            <a:r>
              <a:rPr lang="en-US" err="1"/>
              <a:t>leidinggevende</a:t>
            </a:r>
            <a:r>
              <a:rPr lang="en-US" dirty="0"/>
              <a:t> </a:t>
            </a:r>
            <a:r>
              <a:rPr lang="en-US" err="1"/>
              <a:t>hebt</a:t>
            </a:r>
            <a:r>
              <a:rPr lang="en-US" dirty="0"/>
              <a:t> </a:t>
            </a:r>
            <a:r>
              <a:rPr lang="en-US" err="1"/>
              <a:t>gegeven</a:t>
            </a:r>
            <a:r>
              <a:rPr lang="en-US" dirty="0"/>
              <a:t>?</a:t>
            </a:r>
          </a:p>
          <a:p>
            <a:r>
              <a:rPr lang="en-US" dirty="0"/>
              <a:t>Leer van </a:t>
            </a:r>
            <a:r>
              <a:rPr lang="en-US" err="1"/>
              <a:t>deze</a:t>
            </a:r>
            <a:r>
              <a:rPr lang="en-US" dirty="0"/>
              <a:t> </a:t>
            </a:r>
            <a:r>
              <a:rPr lang="en-US" err="1"/>
              <a:t>momenten</a:t>
            </a:r>
            <a:r>
              <a:rPr lang="en-US" dirty="0"/>
              <a:t> door </a:t>
            </a:r>
            <a:r>
              <a:rPr lang="en-US" err="1"/>
              <a:t>altijd</a:t>
            </a:r>
            <a:r>
              <a:rPr lang="en-US" dirty="0"/>
              <a:t> </a:t>
            </a:r>
            <a:r>
              <a:rPr lang="en-US" err="1"/>
              <a:t>aan</a:t>
            </a:r>
            <a:r>
              <a:rPr lang="en-US" dirty="0"/>
              <a:t> </a:t>
            </a:r>
            <a:r>
              <a:rPr lang="en-US" err="1"/>
              <a:t>zelfreflectie</a:t>
            </a:r>
            <a:r>
              <a:rPr lang="en-US" dirty="0"/>
              <a:t> </a:t>
            </a:r>
            <a:r>
              <a:rPr lang="en-US" err="1"/>
              <a:t>te</a:t>
            </a:r>
            <a:r>
              <a:rPr lang="en-US" dirty="0"/>
              <a:t> </a:t>
            </a:r>
            <a:r>
              <a:rPr lang="en-US" err="1"/>
              <a:t>doen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Lettertype, handschrift, typografie&#10;&#10;Automatisch gegenereerde beschrijving">
            <a:extLst>
              <a:ext uri="{FF2B5EF4-FFF2-40B4-BE49-F238E27FC236}">
                <a16:creationId xmlns:a16="http://schemas.microsoft.com/office/drawing/2014/main" id="{9FD7D898-8935-F76F-A7D5-26D11B5CA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6851"/>
          <a:stretch/>
        </p:blipFill>
        <p:spPr>
          <a:xfrm>
            <a:off x="7848787" y="-2"/>
            <a:ext cx="4343213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Tijdelijke aanduiding voor inhoud 5" descr="Afbeelding met tekst, wit, ontwerp&#10;&#10;Automatisch gegenereerde beschrijving">
            <a:extLst>
              <a:ext uri="{FF2B5EF4-FFF2-40B4-BE49-F238E27FC236}">
                <a16:creationId xmlns:a16="http://schemas.microsoft.com/office/drawing/2014/main" id="{E541B116-526A-C10A-35AF-11C346CBBC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83" r="22668" b="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3" name="Freeform: Shape 12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14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8ACCED-398B-8B6C-8506-CA77FD6A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Respect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4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Menselijk gezicht, person, Voorhoofd, portret&#10;&#10;Automatisch gegenereerde beschrijving">
            <a:extLst>
              <a:ext uri="{FF2B5EF4-FFF2-40B4-BE49-F238E27FC236}">
                <a16:creationId xmlns:a16="http://schemas.microsoft.com/office/drawing/2014/main" id="{8E54007F-EE58-23FD-C4FF-6492EE97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59" y="457200"/>
            <a:ext cx="591388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DF90C7-308B-47E0-2610-9A103DAA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Leren leidinggeven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270C6-B7A3-8DFB-06C3-6F42936C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05" y="1741183"/>
            <a:ext cx="10834551" cy="30071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Ik </a:t>
            </a:r>
            <a:r>
              <a:rPr lang="en-US" err="1">
                <a:solidFill>
                  <a:srgbClr val="FFFFFF"/>
                </a:solidFill>
              </a:rPr>
              <a:t>heb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niet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vanuit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boekje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geleerd</a:t>
            </a:r>
            <a:r>
              <a:rPr lang="en-US" dirty="0">
                <a:solidFill>
                  <a:srgbClr val="FFFFFF"/>
                </a:solidFill>
              </a:rPr>
              <a:t> hoe </a:t>
            </a:r>
            <a:r>
              <a:rPr lang="en-US" err="1">
                <a:solidFill>
                  <a:srgbClr val="FFFFFF"/>
                </a:solidFill>
              </a:rPr>
              <a:t>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moet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leidinggeven</a:t>
            </a:r>
            <a:endParaRPr lang="en-US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Door de </a:t>
            </a:r>
            <a:r>
              <a:rPr lang="en-US" err="1">
                <a:solidFill>
                  <a:srgbClr val="FFFFFF"/>
                </a:solidFill>
              </a:rPr>
              <a:t>technieken</a:t>
            </a:r>
            <a:r>
              <a:rPr lang="en-US" dirty="0">
                <a:solidFill>
                  <a:srgbClr val="FFFFFF"/>
                </a:solidFill>
              </a:rPr>
              <a:t> van </a:t>
            </a:r>
            <a:r>
              <a:rPr lang="en-US" err="1">
                <a:solidFill>
                  <a:srgbClr val="FFFFFF"/>
                </a:solidFill>
              </a:rPr>
              <a:t>mijn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leidinggevenden</a:t>
            </a:r>
            <a:r>
              <a:rPr lang="en-US" dirty="0">
                <a:solidFill>
                  <a:srgbClr val="FFFFFF"/>
                </a:solidFill>
              </a:rPr>
              <a:t> in het </a:t>
            </a:r>
            <a:r>
              <a:rPr lang="en-US" err="1">
                <a:solidFill>
                  <a:srgbClr val="FFFFFF"/>
                </a:solidFill>
              </a:rPr>
              <a:t>verleden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heb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mezelf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ontwikkeld</a:t>
            </a:r>
            <a:endParaRPr lang="en-US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Filter wat je </a:t>
            </a:r>
            <a:r>
              <a:rPr lang="en-US" err="1">
                <a:solidFill>
                  <a:srgbClr val="FFFFFF"/>
                </a:solidFill>
              </a:rPr>
              <a:t>wel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niet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goed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vindt</a:t>
            </a:r>
            <a:r>
              <a:rPr lang="en-US" dirty="0">
                <a:solidFill>
                  <a:srgbClr val="FFFFFF"/>
                </a:solidFill>
              </a:rPr>
              <a:t> van </a:t>
            </a:r>
            <a:r>
              <a:rPr lang="en-US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leidinggevende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ontwikkel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daarmee</a:t>
            </a:r>
            <a:r>
              <a:rPr lang="en-US" dirty="0">
                <a:solidFill>
                  <a:srgbClr val="FFFFFF"/>
                </a:solidFill>
              </a:rPr>
              <a:t> je eigen </a:t>
            </a:r>
            <a:r>
              <a:rPr lang="en-US" err="1">
                <a:solidFill>
                  <a:srgbClr val="FFFFFF"/>
                </a:solidFill>
              </a:rPr>
              <a:t>stijl</a:t>
            </a:r>
            <a:endParaRPr lang="en-US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err="1">
                <a:solidFill>
                  <a:srgbClr val="FFFFFF"/>
                </a:solidFill>
              </a:rPr>
              <a:t>Mijn</a:t>
            </a:r>
            <a:r>
              <a:rPr lang="en-US" dirty="0">
                <a:solidFill>
                  <a:srgbClr val="FFFFFF"/>
                </a:solidFill>
              </a:rPr>
              <a:t> tip </a:t>
            </a:r>
            <a:r>
              <a:rPr lang="en-US" err="1">
                <a:solidFill>
                  <a:srgbClr val="FFFFFF"/>
                </a:solidFill>
              </a:rPr>
              <a:t>naar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jullie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err="1">
                <a:solidFill>
                  <a:srgbClr val="FFFFFF"/>
                </a:solidFill>
              </a:rPr>
              <a:t>Blijf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altijd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eerlijk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werk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vanuit</a:t>
            </a:r>
            <a:r>
              <a:rPr lang="en-US" dirty="0">
                <a:solidFill>
                  <a:srgbClr val="FFFFFF"/>
                </a:solidFill>
              </a:rPr>
              <a:t> van je eigen </a:t>
            </a:r>
            <a:r>
              <a:rPr lang="en-US" err="1">
                <a:solidFill>
                  <a:srgbClr val="FFFFFF"/>
                </a:solidFill>
              </a:rPr>
              <a:t>waarneming</a:t>
            </a:r>
            <a:endParaRPr lang="en-US">
              <a:solidFill>
                <a:srgbClr val="FFFFFF"/>
              </a:solidFill>
            </a:endParaRPr>
          </a:p>
          <a:p>
            <a:pPr marL="0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6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clipart, tekenfilm, emoticon, smiley&#10;&#10;Automatisch gegenereerde beschrijving">
            <a:extLst>
              <a:ext uri="{FF2B5EF4-FFF2-40B4-BE49-F238E27FC236}">
                <a16:creationId xmlns:a16="http://schemas.microsoft.com/office/drawing/2014/main" id="{36F4E024-1445-5310-E882-BD3DCB26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22" r="-1" b="-1"/>
          <a:stretch/>
        </p:blipFill>
        <p:spPr>
          <a:xfrm>
            <a:off x="1098207" y="345725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782B74-0AE3-908C-1010-8978A689A857}"/>
              </a:ext>
            </a:extLst>
          </p:cNvPr>
          <p:cNvSpPr txBox="1"/>
          <p:nvPr/>
        </p:nvSpPr>
        <p:spPr>
          <a:xfrm>
            <a:off x="236838" y="113269"/>
            <a:ext cx="116874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/>
              <a:t>Bedankt voor jullie aandacht!</a:t>
            </a:r>
            <a:endParaRPr lang="nl-NL" sz="3600" b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BEBBC7F-E20B-7167-2113-D224A2A4972D}"/>
              </a:ext>
            </a:extLst>
          </p:cNvPr>
          <p:cNvSpPr txBox="1"/>
          <p:nvPr/>
        </p:nvSpPr>
        <p:spPr>
          <a:xfrm>
            <a:off x="8660026" y="5292810"/>
            <a:ext cx="341870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aseline="0" err="1">
                <a:latin typeface="Aptos"/>
              </a:rPr>
              <a:t>Literatuur</a:t>
            </a:r>
            <a:r>
              <a:rPr lang="en-US" sz="2400" baseline="0" dirty="0">
                <a:latin typeface="Aptos"/>
              </a:rPr>
              <a:t>: ​</a:t>
            </a:r>
            <a:r>
              <a:rPr lang="en-US" sz="1600" dirty="0">
                <a:latin typeface="Aptos"/>
                <a:ea typeface="Aptos"/>
                <a:cs typeface="Aptos"/>
              </a:rPr>
              <a:t>​</a:t>
            </a:r>
            <a:br>
              <a:rPr lang="en-US" sz="1600" dirty="0">
                <a:latin typeface="Aptos"/>
                <a:ea typeface="Aptos"/>
                <a:cs typeface="Aptos"/>
              </a:rPr>
            </a:br>
            <a:r>
              <a:rPr lang="en-US" sz="1600" baseline="0" dirty="0">
                <a:latin typeface="Aptos"/>
              </a:rPr>
              <a:t>Business- </a:t>
            </a:r>
            <a:r>
              <a:rPr lang="en-US" sz="1600" baseline="0" err="1">
                <a:latin typeface="Aptos"/>
              </a:rPr>
              <a:t>en</a:t>
            </a:r>
            <a:r>
              <a:rPr lang="en-US" sz="1600" baseline="0" dirty="0">
                <a:latin typeface="Aptos"/>
              </a:rPr>
              <a:t> </a:t>
            </a:r>
            <a:r>
              <a:rPr lang="en-US" sz="1600" baseline="0" err="1">
                <a:latin typeface="Aptos"/>
              </a:rPr>
              <a:t>managementmodellen</a:t>
            </a:r>
            <a:r>
              <a:rPr lang="en-US" sz="1600" baseline="0" dirty="0">
                <a:latin typeface="Aptos"/>
              </a:rPr>
              <a:t>; </a:t>
            </a:r>
            <a:r>
              <a:rPr lang="en-US" sz="1600" baseline="0" err="1">
                <a:latin typeface="Aptos"/>
              </a:rPr>
              <a:t>Noordhoff</a:t>
            </a:r>
            <a:r>
              <a:rPr lang="en-US" sz="1600" baseline="0" dirty="0">
                <a:latin typeface="Aptos"/>
              </a:rPr>
              <a:t> </a:t>
            </a:r>
            <a:r>
              <a:rPr lang="en-US" sz="1600" baseline="0" err="1">
                <a:latin typeface="Aptos"/>
              </a:rPr>
              <a:t>uitgevers</a:t>
            </a:r>
            <a:r>
              <a:rPr lang="en-US" sz="1600" baseline="0" dirty="0">
                <a:latin typeface="Aptos"/>
              </a:rPr>
              <a:t>; 2018​</a:t>
            </a:r>
            <a:r>
              <a:rPr lang="en-US" sz="1600" dirty="0">
                <a:latin typeface="Aptos"/>
                <a:ea typeface="Aptos"/>
                <a:cs typeface="Aptos"/>
              </a:rPr>
              <a:t>​</a:t>
            </a:r>
            <a:br>
              <a:rPr lang="en-US" sz="1600" dirty="0">
                <a:latin typeface="Aptos"/>
                <a:ea typeface="Aptos"/>
                <a:cs typeface="Aptos"/>
              </a:rPr>
            </a:br>
            <a:r>
              <a:rPr lang="en-US" sz="1600" baseline="0" dirty="0">
                <a:latin typeface="Aptos"/>
              </a:rPr>
              <a:t>De </a:t>
            </a:r>
            <a:r>
              <a:rPr lang="en-US" sz="1600" baseline="0" err="1">
                <a:latin typeface="Aptos"/>
              </a:rPr>
              <a:t>theorie</a:t>
            </a:r>
            <a:r>
              <a:rPr lang="en-US" sz="1600" baseline="0" dirty="0">
                <a:latin typeface="Aptos"/>
              </a:rPr>
              <a:t> van Hersey &amp; Blanchard (1969)​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7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DF39E9-411C-78D6-F2F7-2C0674C3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5400" dirty="0">
                <a:solidFill>
                  <a:srgbClr val="FFFFFF"/>
                </a:solidFill>
              </a:rPr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73E70-9969-A1A2-4291-81406BF1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Situationeel leidinggeven </a:t>
            </a:r>
            <a:br>
              <a:rPr lang="nl-NL" sz="3600" dirty="0"/>
            </a:br>
            <a:r>
              <a:rPr lang="nl-NL" dirty="0"/>
              <a:t>De theorie van </a:t>
            </a:r>
            <a:r>
              <a:rPr lang="nl-NL" dirty="0" err="1"/>
              <a:t>Hersey</a:t>
            </a:r>
            <a:r>
              <a:rPr lang="nl-NL" dirty="0"/>
              <a:t> en Blanchard</a:t>
            </a:r>
            <a:br>
              <a:rPr lang="nl-NL" dirty="0"/>
            </a:br>
            <a:endParaRPr lang="nl-NL" dirty="0"/>
          </a:p>
          <a:p>
            <a:r>
              <a:rPr lang="nl-NL" sz="3600" dirty="0"/>
              <a:t>Met welke leiderschapsstijlen werk ik zelf</a:t>
            </a:r>
            <a:br>
              <a:rPr lang="nl-NL" sz="3600" dirty="0"/>
            </a:br>
            <a:endParaRPr lang="nl-NL" sz="3600" dirty="0"/>
          </a:p>
          <a:p>
            <a:r>
              <a:rPr lang="nl-NL" sz="3600" dirty="0"/>
              <a:t>Eigen visie op de diverse stijlen</a:t>
            </a:r>
            <a:br>
              <a:rPr lang="nl-NL" sz="3600" dirty="0"/>
            </a:br>
            <a:endParaRPr lang="nl-NL" sz="3600" dirty="0"/>
          </a:p>
          <a:p>
            <a:r>
              <a:rPr lang="nl-NL" sz="3600" dirty="0"/>
              <a:t>Eigen waarden, competenties en quotes 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9033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E23544-791E-D57C-F13B-A6D78A74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51" y="652169"/>
            <a:ext cx="3527937" cy="3322183"/>
          </a:xfrm>
        </p:spPr>
        <p:txBody>
          <a:bodyPr anchor="b">
            <a:normAutofit/>
          </a:bodyPr>
          <a:lstStyle/>
          <a:p>
            <a:pPr algn="r"/>
            <a:r>
              <a:rPr lang="nl-NL" sz="3200" dirty="0">
                <a:solidFill>
                  <a:srgbClr val="FFFFFF"/>
                </a:solidFill>
              </a:rPr>
              <a:t>Situationeel Leiderschapsmodel</a:t>
            </a:r>
            <a:br>
              <a:rPr lang="nl-NL" sz="3200" dirty="0"/>
            </a:br>
            <a:r>
              <a:rPr lang="nl-NL" sz="3200" dirty="0">
                <a:solidFill>
                  <a:srgbClr val="FFFFFF"/>
                </a:solidFill>
              </a:rPr>
              <a:t>van </a:t>
            </a:r>
            <a:r>
              <a:rPr lang="nl-NL" sz="3200" dirty="0" err="1">
                <a:solidFill>
                  <a:srgbClr val="FFFFFF"/>
                </a:solidFill>
              </a:rPr>
              <a:t>Hersey</a:t>
            </a:r>
            <a:r>
              <a:rPr lang="nl-NL" sz="3200" dirty="0">
                <a:solidFill>
                  <a:srgbClr val="FFFFFF"/>
                </a:solidFill>
              </a:rPr>
              <a:t> en Blanchard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397C8A-8829-20A9-FC5C-EDD4E9DD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3600" dirty="0"/>
              <a:t>De taakvolwassenheid van de medewerkers is het uitgangspunt van dit model</a:t>
            </a:r>
            <a:br>
              <a:rPr lang="nl-NL" sz="3600" dirty="0"/>
            </a:br>
            <a:endParaRPr lang="nl-NL" sz="3600" dirty="0"/>
          </a:p>
          <a:p>
            <a:r>
              <a:rPr lang="nl-NL" sz="3600" dirty="0"/>
              <a:t>4 leiderschapsstijlen:</a:t>
            </a:r>
            <a:br>
              <a:rPr lang="nl-NL" sz="3600" dirty="0"/>
            </a:br>
            <a:r>
              <a:rPr lang="nl-NL" sz="2400" dirty="0"/>
              <a:t>Directief – Coachend – Ondersteunend – Delegerend</a:t>
            </a:r>
            <a:br>
              <a:rPr lang="nl-NL" sz="2400" dirty="0"/>
            </a:br>
            <a:endParaRPr lang="nl-NL" sz="2400" dirty="0"/>
          </a:p>
          <a:p>
            <a:r>
              <a:rPr lang="nl-NL" sz="3600" dirty="0"/>
              <a:t>4 niveaus taakvolwassenheid</a:t>
            </a:r>
            <a:br>
              <a:rPr lang="nl-NL" sz="3600" dirty="0"/>
            </a:br>
            <a:r>
              <a:rPr lang="nl-NL" sz="2400" dirty="0"/>
              <a:t>niet bekwaam/niet bereid – niet bekwaam/wel bereid – wel bekwaam/niet bereid – wel bekwaam/wel bereid</a:t>
            </a:r>
          </a:p>
        </p:txBody>
      </p:sp>
    </p:spTree>
    <p:extLst>
      <p:ext uri="{BB962C8B-B14F-4D97-AF65-F5344CB8AC3E}">
        <p14:creationId xmlns:p14="http://schemas.microsoft.com/office/powerpoint/2010/main" val="42885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56" y="1226684"/>
            <a:ext cx="5125130" cy="2445882"/>
          </a:xfrm>
        </p:spPr>
        <p:txBody>
          <a:bodyPr>
            <a:noAutofit/>
          </a:bodyPr>
          <a:lstStyle/>
          <a:p>
            <a:r>
              <a:rPr lang="nl-NL" sz="3600" b="0" dirty="0"/>
              <a:t>Op basis van de 4 leiderschapsstijlen en de taakvolwassenheid van de medewerker ontstaat dit model</a:t>
            </a:r>
          </a:p>
        </p:txBody>
      </p:sp>
    </p:spTree>
    <p:extLst>
      <p:ext uri="{BB962C8B-B14F-4D97-AF65-F5344CB8AC3E}">
        <p14:creationId xmlns:p14="http://schemas.microsoft.com/office/powerpoint/2010/main" val="258046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244374"/>
            <a:ext cx="5157787" cy="2029505"/>
          </a:xfrm>
        </p:spPr>
        <p:txBody>
          <a:bodyPr>
            <a:normAutofit lnSpcReduction="10000"/>
          </a:bodyPr>
          <a:lstStyle/>
          <a:p>
            <a:r>
              <a:rPr lang="nl-NL" sz="3600" b="0" dirty="0"/>
              <a:t>Welke leiderschapsstijlen passen bij mij en werk ik mee?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94793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823913"/>
            <a:ext cx="5157787" cy="823912"/>
          </a:xfrm>
        </p:spPr>
        <p:txBody>
          <a:bodyPr>
            <a:normAutofit/>
          </a:bodyPr>
          <a:lstStyle/>
          <a:p>
            <a:r>
              <a:rPr lang="nl-NL" sz="3600" dirty="0"/>
              <a:t>Delegeren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D8AE4E5-E56D-78B5-01F9-C18E9A5B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714500"/>
            <a:ext cx="5567362" cy="4475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Ik geef mijn bedrijfsleiders weinig sturing in de dagelijkse werkzaamheden.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Ze hebben de verantwoordelijkheden en bevoegdheden om hun taak uit te voeren en ze rapporteren over het resultaat en knelpunten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53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823913"/>
            <a:ext cx="5157787" cy="823912"/>
          </a:xfrm>
        </p:spPr>
        <p:txBody>
          <a:bodyPr>
            <a:normAutofit/>
          </a:bodyPr>
          <a:lstStyle/>
          <a:p>
            <a:r>
              <a:rPr lang="nl-NL" sz="3600" dirty="0"/>
              <a:t>Overleggen-Steunen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D8AE4E5-E56D-78B5-01F9-C18E9A5B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714500"/>
            <a:ext cx="5567362" cy="4475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Bij het verbeteren van het commerciële winkelplan zit ik vooral in de ondersteunende rol. 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Op basis van resultaten zal de OM de BL vragen om een </a:t>
            </a:r>
            <a:r>
              <a:rPr lang="nl-NL" dirty="0" err="1"/>
              <a:t>PvA</a:t>
            </a:r>
            <a:r>
              <a:rPr lang="nl-NL" dirty="0"/>
              <a:t> te maken en deze wordt daarna samen besproken. Uiteindelijk kan de BL deze implementeren</a:t>
            </a:r>
            <a:endParaRPr lang="nl-NL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15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823913"/>
            <a:ext cx="5157787" cy="823912"/>
          </a:xfrm>
        </p:spPr>
        <p:txBody>
          <a:bodyPr>
            <a:normAutofit/>
          </a:bodyPr>
          <a:lstStyle/>
          <a:p>
            <a:r>
              <a:rPr lang="nl-NL" sz="3600" dirty="0"/>
              <a:t>Begeleiden-Coachen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D8AE4E5-E56D-78B5-01F9-C18E9A5B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714500"/>
            <a:ext cx="5567362" cy="4475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nl-NL" dirty="0"/>
              <a:t>Verzuimgesprekken met medewerkers is een taak van de BL, echter in de praktijk bied ik hier veel ondersteuning</a:t>
            </a:r>
          </a:p>
          <a:p>
            <a:pPr marL="457200" indent="-457200"/>
            <a:r>
              <a:rPr lang="nl-NL" dirty="0"/>
              <a:t>Nieuwe BL(</a:t>
            </a:r>
            <a:r>
              <a:rPr lang="nl-NL" dirty="0" err="1"/>
              <a:t>io</a:t>
            </a:r>
            <a:r>
              <a:rPr lang="nl-NL" dirty="0"/>
              <a:t>) geef ik veel ondersteuning en sturing bij de start in hun functie.</a:t>
            </a:r>
            <a:endParaRPr lang="nl-NL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81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40985D8F-0A4C-B72F-6B00-BC1D29A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823913"/>
            <a:ext cx="5581650" cy="56769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3F9372-AC06-1D73-CE82-35001D6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823913"/>
            <a:ext cx="5157787" cy="823912"/>
          </a:xfrm>
        </p:spPr>
        <p:txBody>
          <a:bodyPr>
            <a:normAutofit/>
          </a:bodyPr>
          <a:lstStyle/>
          <a:p>
            <a:r>
              <a:rPr lang="nl-NL" sz="3600" dirty="0"/>
              <a:t>Instrueren-Leiden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D8AE4E5-E56D-78B5-01F9-C18E9A5B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714500"/>
            <a:ext cx="5567362" cy="4475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nl-NL" dirty="0"/>
              <a:t>Wanneer er bv tijdens een regiomeeting een nieuw proces wordt uitgelegd zit ik in de instruerende/leidende stijl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5417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Leidinggeven</vt:lpstr>
      <vt:lpstr>Inleiding</vt:lpstr>
      <vt:lpstr>Situationeel Leiderschapsmodel van Hersey en Blanchard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Delegeren  Wat brengt het mij en de bedrijfsleider</vt:lpstr>
      <vt:lpstr>Delegeren Controleren Complimenteren</vt:lpstr>
      <vt:lpstr>Zelfreflectie Kijk altijd in de spiegel</vt:lpstr>
      <vt:lpstr>Respect</vt:lpstr>
      <vt:lpstr>PowerPoint-presentatie</vt:lpstr>
      <vt:lpstr>Leren leidinggeven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670</cp:revision>
  <dcterms:created xsi:type="dcterms:W3CDTF">2024-10-16T07:53:18Z</dcterms:created>
  <dcterms:modified xsi:type="dcterms:W3CDTF">2024-12-27T15:07:09Z</dcterms:modified>
</cp:coreProperties>
</file>