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88" r:id="rId5"/>
  </p:sldMasterIdLst>
  <p:notesMasterIdLst>
    <p:notesMasterId r:id="rId27"/>
  </p:notesMasterIdLst>
  <p:sldIdLst>
    <p:sldId id="4840" r:id="rId6"/>
    <p:sldId id="319" r:id="rId7"/>
    <p:sldId id="7906" r:id="rId8"/>
    <p:sldId id="7946" r:id="rId9"/>
    <p:sldId id="7933" r:id="rId10"/>
    <p:sldId id="7939" r:id="rId11"/>
    <p:sldId id="7938" r:id="rId12"/>
    <p:sldId id="7937" r:id="rId13"/>
    <p:sldId id="7936" r:id="rId14"/>
    <p:sldId id="7935" r:id="rId15"/>
    <p:sldId id="7947" r:id="rId16"/>
    <p:sldId id="7940" r:id="rId17"/>
    <p:sldId id="7942" r:id="rId18"/>
    <p:sldId id="7943" r:id="rId19"/>
    <p:sldId id="7941" r:id="rId20"/>
    <p:sldId id="7948" r:id="rId21"/>
    <p:sldId id="7949" r:id="rId22"/>
    <p:sldId id="7950" r:id="rId23"/>
    <p:sldId id="7944" r:id="rId24"/>
    <p:sldId id="7945" r:id="rId25"/>
    <p:sldId id="7932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2E18A92A-D48D-4BAA-BD8F-35A1587BFB81}">
          <p14:sldIdLst>
            <p14:sldId id="4840"/>
            <p14:sldId id="319"/>
            <p14:sldId id="7906"/>
            <p14:sldId id="7946"/>
            <p14:sldId id="7933"/>
            <p14:sldId id="7939"/>
            <p14:sldId id="7938"/>
            <p14:sldId id="7937"/>
            <p14:sldId id="7936"/>
            <p14:sldId id="7935"/>
            <p14:sldId id="7947"/>
            <p14:sldId id="7940"/>
            <p14:sldId id="7942"/>
            <p14:sldId id="7943"/>
            <p14:sldId id="7941"/>
            <p14:sldId id="7948"/>
            <p14:sldId id="7949"/>
            <p14:sldId id="7950"/>
            <p14:sldId id="7944"/>
            <p14:sldId id="7945"/>
            <p14:sldId id="79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39954-8051-0E15-B21A-E273DAE5C4EA}" v="8" dt="2024-11-03T07:27:08.5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15DEE-B851-4E86-83BF-FA8ADA718929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14824-7D02-4C10-9335-059F42C1A7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66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7950" y="750888"/>
            <a:ext cx="6665913" cy="37496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8745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4824-7D02-4C10-9335-059F42C1A74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8596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4824-7D02-4C10-9335-059F42C1A74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165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4824-7D02-4C10-9335-059F42C1A74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683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4824-7D02-4C10-9335-059F42C1A74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690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4824-7D02-4C10-9335-059F42C1A74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0706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4824-7D02-4C10-9335-059F42C1A74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809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4824-7D02-4C10-9335-059F42C1A74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544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4824-7D02-4C10-9335-059F42C1A74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290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4824-7D02-4C10-9335-059F42C1A748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682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4824-7D02-4C10-9335-059F42C1A74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42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3F503-012B-4F20-A503-4C29A4B609E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14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4824-7D02-4C10-9335-059F42C1A748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35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4824-7D02-4C10-9335-059F42C1A74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4824-7D02-4C10-9335-059F42C1A74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305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4824-7D02-4C10-9335-059F42C1A74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12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4824-7D02-4C10-9335-059F42C1A74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05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4824-7D02-4C10-9335-059F42C1A74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938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4824-7D02-4C10-9335-059F42C1A74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367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14824-7D02-4C10-9335-059F42C1A74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17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4A545-DC9A-E9DA-2A1E-33731FD0A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7B95886-D14B-5377-1079-44C668452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26ABA3-BE13-54CB-51C0-FBC8E33B4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C3ED-04EB-43B2-96D1-ECCA43C01954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8D3DDF-A6E5-C605-E649-DC390429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197542-4EA6-61B7-88E2-294EC18C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F5E-8C68-4D2F-8785-AFFDF144A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27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7E3D7-03F8-A0FA-2DB3-D7BEE864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ECDBEC-F624-35AF-8346-CB1A6495A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6F50E9-717A-06B8-EFAB-234BE34BB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C3ED-04EB-43B2-96D1-ECCA43C01954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1C89BE-B0C1-8F86-BA23-D81F734A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47A3F9-EDD5-5F74-0262-F4FF153D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F5E-8C68-4D2F-8785-AFFDF144A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83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E2A0847-94D0-9DF4-BF15-721ADD9AC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964E0E9-95F4-DBB7-7C42-1F0B36702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0EEDD5-E86F-F3BE-50FD-A01612C2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C3ED-04EB-43B2-96D1-ECCA43C01954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36662F-5528-D07B-6A7F-A893EF95B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21FF7B-06E0-5932-0497-5E28B49C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F5E-8C68-4D2F-8785-AFFDF144A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93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04857" y="365126"/>
            <a:ext cx="4554879" cy="912150"/>
          </a:xfrm>
        </p:spPr>
        <p:txBody>
          <a:bodyPr>
            <a:normAutofit/>
          </a:bodyPr>
          <a:lstStyle>
            <a:lvl1pPr>
              <a:defRPr sz="2800">
                <a:latin typeface="Mastadoni G3" panose="02000000000000000000" pitchFamily="50" charset="0"/>
              </a:defRPr>
            </a:lvl1pPr>
          </a:lstStyle>
          <a:p>
            <a:r>
              <a:rPr lang="nl-NL"/>
              <a:t>Agenda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04857" y="1475275"/>
            <a:ext cx="5693231" cy="4701688"/>
          </a:xfrm>
        </p:spPr>
        <p:txBody>
          <a:bodyPr/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>
                <a:latin typeface="HurmeGeometricSans1 Regular" panose="020B0500020000000000" pitchFamily="34" charset="0"/>
              </a:defRPr>
            </a:lvl4pPr>
            <a:lvl5pPr>
              <a:defRPr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D7900"/>
                </a:solidFill>
                <a:latin typeface="HurmeGeometricSans1 Regular" panose="020B0500020000000000" pitchFamily="34" charset="0"/>
              </a:defRPr>
            </a:lvl1pPr>
          </a:lstStyle>
          <a:p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grpSp>
        <p:nvGrpSpPr>
          <p:cNvPr id="9" name="Groep 8"/>
          <p:cNvGrpSpPr/>
          <p:nvPr userDrawn="1"/>
        </p:nvGrpSpPr>
        <p:grpSpPr>
          <a:xfrm>
            <a:off x="-10839" y="-6927"/>
            <a:ext cx="6052410" cy="6864927"/>
            <a:chOff x="-10839" y="-6927"/>
            <a:chExt cx="6052410" cy="6864927"/>
          </a:xfrm>
        </p:grpSpPr>
        <p:pic>
          <p:nvPicPr>
            <p:cNvPr id="10" name="Afbeelding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60" y="-6927"/>
              <a:ext cx="6052331" cy="6849972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 userDrawn="1"/>
          </p:nvPicPr>
          <p:blipFill rotWithShape="1">
            <a:blip r:embed="rId4"/>
            <a:srcRect b="46634"/>
            <a:stretch/>
          </p:blipFill>
          <p:spPr>
            <a:xfrm>
              <a:off x="4207358" y="6700423"/>
              <a:ext cx="676275" cy="157577"/>
            </a:xfrm>
            <a:prstGeom prst="rect">
              <a:avLst/>
            </a:prstGeom>
          </p:spPr>
        </p:pic>
        <p:pic>
          <p:nvPicPr>
            <p:cNvPr id="13" name="Afbeelding 12"/>
            <p:cNvPicPr>
              <a:picLocks noChangeAspect="1"/>
            </p:cNvPicPr>
            <p:nvPr userDrawn="1"/>
          </p:nvPicPr>
          <p:blipFill rotWithShape="1">
            <a:blip r:embed="rId4"/>
            <a:srcRect l="51591" t="47729" b="-2"/>
            <a:stretch/>
          </p:blipFill>
          <p:spPr>
            <a:xfrm>
              <a:off x="-10839" y="-6705"/>
              <a:ext cx="327377" cy="154345"/>
            </a:xfrm>
            <a:prstGeom prst="rect">
              <a:avLst/>
            </a:prstGeom>
          </p:spPr>
        </p:pic>
      </p:grpSp>
      <p:pic>
        <p:nvPicPr>
          <p:cNvPr id="15" name="Afbeelding 14"/>
          <p:cNvPicPr>
            <a:picLocks noChangeAspect="1"/>
          </p:cNvPicPr>
          <p:nvPr userDrawn="1"/>
        </p:nvPicPr>
        <p:blipFill rotWithShape="1">
          <a:blip r:embed="rId4"/>
          <a:srcRect b="46634"/>
          <a:stretch/>
        </p:blipFill>
        <p:spPr>
          <a:xfrm rot="5400000">
            <a:off x="5617058" y="5054503"/>
            <a:ext cx="676275" cy="1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79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" y="-62164"/>
            <a:ext cx="12222480" cy="69201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27914" y="3473676"/>
            <a:ext cx="5475517" cy="1980095"/>
          </a:xfrm>
        </p:spPr>
        <p:txBody>
          <a:bodyPr anchor="b"/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1608" y="5453770"/>
            <a:ext cx="5341823" cy="454485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60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04857" y="365126"/>
            <a:ext cx="4554879" cy="912150"/>
          </a:xfrm>
        </p:spPr>
        <p:txBody>
          <a:bodyPr>
            <a:normAutofit/>
          </a:bodyPr>
          <a:lstStyle>
            <a:lvl1pPr>
              <a:defRPr sz="2800">
                <a:latin typeface="Mastadoni G3" panose="02000000000000000000" pitchFamily="50" charset="0"/>
              </a:defRPr>
            </a:lvl1pPr>
          </a:lstStyle>
          <a:p>
            <a:r>
              <a:rPr lang="nl-NL"/>
              <a:t>Agenda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04857" y="1475275"/>
            <a:ext cx="5693231" cy="4701688"/>
          </a:xfrm>
        </p:spPr>
        <p:txBody>
          <a:bodyPr/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>
                <a:latin typeface="HurmeGeometricSans1 Regular" panose="020B0500020000000000" pitchFamily="34" charset="0"/>
              </a:defRPr>
            </a:lvl4pPr>
            <a:lvl5pPr>
              <a:defRPr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D7900"/>
                </a:solidFill>
                <a:latin typeface="HurmeGeometricSans1 Regular" panose="020B0500020000000000" pitchFamily="34" charset="0"/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grpSp>
        <p:nvGrpSpPr>
          <p:cNvPr id="9" name="Groep 8"/>
          <p:cNvGrpSpPr/>
          <p:nvPr/>
        </p:nvGrpSpPr>
        <p:grpSpPr>
          <a:xfrm>
            <a:off x="-10839" y="-6927"/>
            <a:ext cx="6052410" cy="6864927"/>
            <a:chOff x="-10839" y="-6927"/>
            <a:chExt cx="6052410" cy="6864927"/>
          </a:xfrm>
        </p:grpSpPr>
        <p:pic>
          <p:nvPicPr>
            <p:cNvPr id="10" name="Afbeelding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60" y="-6927"/>
              <a:ext cx="6052331" cy="6849972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 userDrawn="1"/>
          </p:nvPicPr>
          <p:blipFill rotWithShape="1">
            <a:blip r:embed="rId4"/>
            <a:srcRect b="46634"/>
            <a:stretch/>
          </p:blipFill>
          <p:spPr>
            <a:xfrm>
              <a:off x="4207358" y="6700423"/>
              <a:ext cx="676275" cy="157577"/>
            </a:xfrm>
            <a:prstGeom prst="rect">
              <a:avLst/>
            </a:prstGeom>
          </p:spPr>
        </p:pic>
        <p:pic>
          <p:nvPicPr>
            <p:cNvPr id="13" name="Afbeelding 12"/>
            <p:cNvPicPr>
              <a:picLocks noChangeAspect="1"/>
            </p:cNvPicPr>
            <p:nvPr userDrawn="1"/>
          </p:nvPicPr>
          <p:blipFill rotWithShape="1">
            <a:blip r:embed="rId4"/>
            <a:srcRect l="51591" t="47729" b="-2"/>
            <a:stretch/>
          </p:blipFill>
          <p:spPr>
            <a:xfrm>
              <a:off x="-10839" y="-6705"/>
              <a:ext cx="327377" cy="154345"/>
            </a:xfrm>
            <a:prstGeom prst="rect">
              <a:avLst/>
            </a:prstGeom>
          </p:spPr>
        </p:pic>
      </p:grp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4"/>
          <a:srcRect b="46634"/>
          <a:stretch/>
        </p:blipFill>
        <p:spPr>
          <a:xfrm rot="5400000">
            <a:off x="5617058" y="5054503"/>
            <a:ext cx="676275" cy="1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28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8" name="Rectangle 113"/>
          <p:cNvSpPr>
            <a:spLocks noChangeArrowheads="1"/>
          </p:cNvSpPr>
          <p:nvPr/>
        </p:nvSpPr>
        <p:spPr bwMode="gray">
          <a:xfrm>
            <a:off x="6405662" y="4025348"/>
            <a:ext cx="5492426" cy="55889"/>
          </a:xfrm>
          <a:prstGeom prst="rect">
            <a:avLst/>
          </a:prstGeom>
          <a:solidFill>
            <a:srgbClr val="FD7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405662" y="2576527"/>
            <a:ext cx="5492425" cy="1325563"/>
          </a:xfrm>
        </p:spPr>
        <p:txBody>
          <a:bodyPr anchor="b">
            <a:normAutofit/>
          </a:bodyPr>
          <a:lstStyle>
            <a:lvl1pPr algn="r">
              <a:defRPr sz="28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0" y="-6927"/>
            <a:ext cx="6052331" cy="684997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4"/>
          <a:srcRect b="46634"/>
          <a:stretch/>
        </p:blipFill>
        <p:spPr>
          <a:xfrm>
            <a:off x="4207358" y="6700423"/>
            <a:ext cx="676275" cy="15757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4"/>
          <a:srcRect l="51591" t="47729" b="-2"/>
          <a:stretch/>
        </p:blipFill>
        <p:spPr>
          <a:xfrm>
            <a:off x="-10839" y="-6705"/>
            <a:ext cx="327377" cy="154345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4"/>
          <a:srcRect b="46634"/>
          <a:stretch/>
        </p:blipFill>
        <p:spPr>
          <a:xfrm rot="16200000">
            <a:off x="5617058" y="5222143"/>
            <a:ext cx="676275" cy="1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46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0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19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70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16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0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2CE85-81AE-1BDD-9FF2-8DA039FA0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9DDBBD-814B-89AA-10CF-C7A0A2505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4CCB90-14F6-9F26-F04E-BAC6847E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C3ED-04EB-43B2-96D1-ECCA43C01954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2A2063-0826-9C44-0CB1-A478254C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F543C8-E5B3-0DC6-184E-EB507D84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F5E-8C68-4D2F-8785-AFFDF144A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579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6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25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79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73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75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8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84231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0"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16826" y="2576527"/>
            <a:ext cx="6481261" cy="1325563"/>
          </a:xfrm>
        </p:spPr>
        <p:txBody>
          <a:bodyPr anchor="b">
            <a:noAutofit/>
          </a:bodyPr>
          <a:lstStyle>
            <a:lvl1pPr algn="r">
              <a:defRPr sz="4000">
                <a:latin typeface="Mastadoni G3" panose="02000000000000000000" pitchFamily="50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08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slide">
    <p:bg>
      <p:bgPr>
        <a:solidFill>
          <a:srgbClr val="FD7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8" name="Rectangle 113"/>
          <p:cNvSpPr>
            <a:spLocks noChangeArrowheads="1"/>
          </p:cNvSpPr>
          <p:nvPr/>
        </p:nvSpPr>
        <p:spPr bwMode="gray">
          <a:xfrm>
            <a:off x="6405662" y="4025348"/>
            <a:ext cx="5492426" cy="55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05662" y="4134536"/>
            <a:ext cx="5492426" cy="823912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HurmeGeometricSans1 Regular" panose="020B05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0"/>
            <a:endParaRPr lang="nl-NL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6405662" y="2295939"/>
            <a:ext cx="5492426" cy="1600011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solidFill>
                  <a:schemeClr val="bg1"/>
                </a:solidFill>
                <a:latin typeface="Mastadoni G3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5037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0355" y="1497634"/>
            <a:ext cx="11548160" cy="4654687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buClr>
                <a:schemeClr val="accent2"/>
              </a:buClr>
              <a:defRPr sz="1400">
                <a:latin typeface="HurmeGeometricSans1 Regular" panose="020B0500020000000000" pitchFamily="34" charset="0"/>
              </a:defRPr>
            </a:lvl4pPr>
            <a:lvl5pPr>
              <a:buClr>
                <a:schemeClr val="accent2"/>
              </a:buCl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80355" y="164506"/>
            <a:ext cx="10312153" cy="1112770"/>
          </a:xfrm>
        </p:spPr>
        <p:txBody>
          <a:bodyPr>
            <a:normAutofit/>
          </a:bodyPr>
          <a:lstStyle>
            <a:lvl1pPr>
              <a:defRPr sz="2800" kern="0" baseline="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515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0355" y="1490068"/>
            <a:ext cx="5580000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80355" y="2313980"/>
            <a:ext cx="5580000" cy="385822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45673" y="1490068"/>
            <a:ext cx="5580000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45673" y="2313980"/>
            <a:ext cx="5580000" cy="385822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80355" y="164506"/>
            <a:ext cx="10503602" cy="1112770"/>
          </a:xfrm>
        </p:spPr>
        <p:txBody>
          <a:bodyPr>
            <a:normAutofit/>
          </a:bodyPr>
          <a:lstStyle>
            <a:lvl1pPr>
              <a:defRPr sz="2800" kern="0" baseline="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95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C560F-BA82-027C-79A6-B67E0AA81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BE630B-DC58-DEF6-D9B3-BE8446EFD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80338F-4A5E-83D9-D7D8-9D622673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C3ED-04EB-43B2-96D1-ECCA43C01954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AE2EB7-7176-B864-A51E-E1F516EA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760F00-058A-E899-E82C-D54289BC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F5E-8C68-4D2F-8785-AFFDF144A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176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0355" y="5382330"/>
            <a:ext cx="3600000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83197" y="1501227"/>
            <a:ext cx="3600000" cy="378639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148516" y="5382330"/>
            <a:ext cx="3600000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51358" y="1501227"/>
            <a:ext cx="3600000" cy="3786390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70416" y="166916"/>
            <a:ext cx="10312153" cy="1110360"/>
          </a:xfrm>
        </p:spPr>
        <p:txBody>
          <a:bodyPr>
            <a:normAutofit/>
          </a:bodyPr>
          <a:lstStyle>
            <a:lvl1pPr>
              <a:defRPr sz="2800" kern="0" baseline="0">
                <a:latin typeface="HurmeGeometricSans1 Bold" panose="020B0800020000000000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8016677" y="5370126"/>
            <a:ext cx="3600000" cy="82391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latin typeface="HurmeGeometricSans1 Bold" panose="020B080002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3" name="Tijdelijke aanduiding voor inhoud 5"/>
          <p:cNvSpPr>
            <a:spLocks noGrp="1"/>
          </p:cNvSpPr>
          <p:nvPr>
            <p:ph sz="quarter" idx="14"/>
          </p:nvPr>
        </p:nvSpPr>
        <p:spPr>
          <a:xfrm>
            <a:off x="8019519" y="1489023"/>
            <a:ext cx="3600000" cy="3798594"/>
          </a:xfrm>
        </p:spPr>
        <p:txBody>
          <a:bodyPr>
            <a:normAutofit/>
          </a:bodyPr>
          <a:lstStyle>
            <a:lvl1pPr>
              <a:buClr>
                <a:srgbClr val="FD7900"/>
              </a:buClr>
              <a:defRPr sz="2000">
                <a:latin typeface="HurmeGeometricSans1 Regular" panose="020B0500020000000000" pitchFamily="34" charset="0"/>
              </a:defRPr>
            </a:lvl1pPr>
            <a:lvl2pPr marL="685800" indent="-228600">
              <a:buClr>
                <a:srgbClr val="FD7900"/>
              </a:buClr>
              <a:buFont typeface="Courier New" panose="02070309020205020404" pitchFamily="49" charset="0"/>
              <a:buChar char="o"/>
              <a:defRPr sz="1800">
                <a:latin typeface="HurmeGeometricSans1 Regular" panose="020B0500020000000000" pitchFamily="34" charset="0"/>
              </a:defRPr>
            </a:lvl2pPr>
            <a:lvl3pPr marL="1143000" indent="-228600">
              <a:buClr>
                <a:srgbClr val="FD7900"/>
              </a:buClr>
              <a:buFont typeface="HurmeGeometricSans1 Regular" panose="020B0500020000000000" pitchFamily="34" charset="0"/>
              <a:buChar char="–"/>
              <a:defRPr sz="1600">
                <a:latin typeface="HurmeGeometricSans1 Regular" panose="020B0500020000000000" pitchFamily="34" charset="0"/>
              </a:defRPr>
            </a:lvl3pPr>
            <a:lvl4pPr>
              <a:defRPr sz="1400">
                <a:latin typeface="HurmeGeometricSans1 Regular" panose="020B0500020000000000" pitchFamily="34" charset="0"/>
              </a:defRPr>
            </a:lvl4pPr>
            <a:lvl5pPr>
              <a:defRPr sz="1400">
                <a:latin typeface="HurmeGeometricSans1 Regular" panose="020B0500020000000000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919404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70416" y="164506"/>
            <a:ext cx="10404210" cy="1112770"/>
          </a:xfrm>
        </p:spPr>
        <p:txBody>
          <a:bodyPr>
            <a:normAutofit/>
          </a:bodyPr>
          <a:lstStyle>
            <a:lvl1pPr>
              <a:defRPr sz="2800" kern="0" baseline="0">
                <a:latin typeface="Mastadoni G3" panose="02000000000000000000" pitchFamily="50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143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123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893A1-C2AD-151B-1DB7-DAB4AD00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69AE5C-171A-5A44-5D1E-B74190802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266AA4-8872-F2E3-6E90-308A1645A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3149-ACF9-422D-9DB6-AB0B03190F45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C8ECC1-452A-3BD2-9AA5-4AF0F23C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B9D57D-323D-BDE0-2B7B-95627C31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75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4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19199-4E2D-70B3-F970-EB96A9E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E513C7-14C2-7ABC-FD07-033A7156D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FAB5B7-CF0D-39A5-C49C-11F9E8369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74DC8EA-4A0C-0713-5078-DAB7FFCB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C3ED-04EB-43B2-96D1-ECCA43C01954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291B95-9BC5-828B-2BFD-80D5F7FC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B9DB36-D756-C346-E177-AAE0ABFA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F5E-8C68-4D2F-8785-AFFDF144A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89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6469E-A776-9789-ACBF-5E8199AF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FBB78A-3084-D964-4247-4AA219ED1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FACAB1-9920-BC31-F3DC-ACB4BD4FA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634B69-530B-9705-C2C1-D6E052825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517D1B6-A15E-C0C5-FC38-A61C2E0C0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3A94B0E-25DE-DB9A-1515-1F231269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C3ED-04EB-43B2-96D1-ECCA43C01954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FB3A5A6-E54B-AD4E-3D93-79B49E1C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2A1ACC8-39A4-5A34-9666-620CC175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F5E-8C68-4D2F-8785-AFFDF144A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63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A466A-6122-1387-9470-57788F1F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92978A-BFC2-F8C5-2DBC-EB69BBB2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C3ED-04EB-43B2-96D1-ECCA43C01954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C8C0F93-C211-9A79-DDFF-CC7FB948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FF12A5-F22B-9BE6-C5E2-59D5CE37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F5E-8C68-4D2F-8785-AFFDF144A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16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BB9E7B7-A289-EA39-6220-9B9E6E55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C3ED-04EB-43B2-96D1-ECCA43C01954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3FA6DDA-A314-E867-2967-44D0D4E60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AD511A-0D0C-B3A8-ADB3-AFFA6D33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F5E-8C68-4D2F-8785-AFFDF144A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768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4AC17-C20D-07D1-6FA4-3480E4B2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658B71-D44E-A42D-CC1B-010958C8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110A13-7644-A5E6-C976-C30919BF2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BDE2D9-D361-F699-1250-4E244B96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C3ED-04EB-43B2-96D1-ECCA43C01954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DF3A4E9-1402-8FD3-6781-37CA9A6A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0B7462-9C40-A55D-11BF-D01359F29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F5E-8C68-4D2F-8785-AFFDF144A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703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4F89B-8132-3077-F853-0B1385118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C50F68A-03F1-ADCF-C583-14CB6D2EB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BF84E4-4E9C-EE8C-0036-6C614E15C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34F740-7BED-E9E8-4A77-5660E241C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C3ED-04EB-43B2-96D1-ECCA43C01954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4CBD31-ECD1-5120-EE16-0EC6B79E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9DBB79-AD96-8B62-F14A-05FBBB74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F5E-8C68-4D2F-8785-AFFDF144A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98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ACEE264-25E8-1041-FC29-08F451F2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848461-19C8-3FCB-CC71-E597B0319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466D1A-D822-E316-C566-614810C5E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5C3ED-04EB-43B2-96D1-ECCA43C01954}" type="datetimeFigureOut">
              <a:rPr lang="nl-NL" smtClean="0"/>
              <a:t>29-12-2024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677287-D464-736F-44A5-FBBEF61B0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2F2B75-1D10-2B62-A8F0-CE4472E0E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48F5E-8C68-4D2F-8785-AFFDF144A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9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0" r:id="rId2"/>
    <p:sldLayoutId id="2147483651" r:id="rId3"/>
    <p:sldLayoutId id="2147483686" r:id="rId4"/>
    <p:sldLayoutId id="2147483701" r:id="rId5"/>
    <p:sldLayoutId id="2147483702" r:id="rId6"/>
    <p:sldLayoutId id="2147483703" r:id="rId7"/>
    <p:sldLayoutId id="2147483656" r:id="rId8"/>
    <p:sldLayoutId id="2147483657" r:id="rId9"/>
    <p:sldLayoutId id="2147483687" r:id="rId10"/>
    <p:sldLayoutId id="2147483659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61151" y="240838"/>
            <a:ext cx="10471952" cy="103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1150" y="1495443"/>
            <a:ext cx="11636937" cy="4676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915488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FD7900"/>
                </a:solidFill>
                <a:latin typeface="HurmeGeometricSans1 Regular" panose="020B0500020000000000" pitchFamily="34" charset="0"/>
              </a:defRPr>
            </a:lvl1pPr>
          </a:lstStyle>
          <a:p>
            <a:fld id="{C8F6B8BC-2252-4DC2-9FD4-69E347D975DF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82E73FB-55B8-5B44-BC31-644026FD595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19" y="164505"/>
            <a:ext cx="1112770" cy="1112770"/>
          </a:xfrm>
          <a:prstGeom prst="rect">
            <a:avLst/>
          </a:prstGeom>
        </p:spPr>
      </p:pic>
      <p:sp>
        <p:nvSpPr>
          <p:cNvPr id="6" name="Rectangle 113"/>
          <p:cNvSpPr>
            <a:spLocks noChangeArrowheads="1"/>
          </p:cNvSpPr>
          <p:nvPr/>
        </p:nvSpPr>
        <p:spPr bwMode="gray">
          <a:xfrm>
            <a:off x="0" y="6794389"/>
            <a:ext cx="12192000" cy="72000"/>
          </a:xfrm>
          <a:prstGeom prst="rect">
            <a:avLst/>
          </a:prstGeom>
          <a:solidFill>
            <a:srgbClr val="FD7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8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70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Mastadoni G3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D79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79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7900"/>
        </a:buClr>
        <a:buFont typeface="HurmeGeometricSans1 Regular" panose="020B0500020000000000" pitchFamily="34" charset="0"/>
        <a:buChar char="–"/>
        <a:defRPr sz="18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urmeGeometricSans1 Regular" panose="020B050002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"/>
          <p:cNvSpPr/>
          <p:nvPr/>
        </p:nvSpPr>
        <p:spPr>
          <a:xfrm>
            <a:off x="1" y="3754412"/>
            <a:ext cx="12192001" cy="3141901"/>
          </a:xfrm>
          <a:prstGeom prst="rect">
            <a:avLst/>
          </a:prstGeom>
          <a:solidFill>
            <a:srgbClr val="EF7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ndertitel 2"/>
          <p:cNvSpPr txBox="1">
            <a:spLocks noGrp="1"/>
          </p:cNvSpPr>
          <p:nvPr>
            <p:ph type="subTitle" idx="1"/>
          </p:nvPr>
        </p:nvSpPr>
        <p:spPr>
          <a:xfrm>
            <a:off x="1524000" y="3847365"/>
            <a:ext cx="9144000" cy="16557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 sz="2300">
                <a:solidFill>
                  <a:srgbClr val="FFFFFF"/>
                </a:solidFill>
                <a:latin typeface="HurmeGeometricSans1 Bold"/>
                <a:ea typeface="HurmeGeometricSans1 Bold"/>
                <a:cs typeface="HurmeGeometricSans1 Bold"/>
                <a:sym typeface="HurmeGeometricSans1 Bold"/>
              </a:defRPr>
            </a:lvl1pPr>
          </a:lstStyle>
          <a:p>
            <a:r>
              <a:rPr lang="nl-NL" sz="2800" dirty="0">
                <a:latin typeface="Mastadoni G4" panose="02000000000000000000" pitchFamily="50" charset="0"/>
              </a:rPr>
              <a:t>Effectief vacatures vervullen met blij personeel</a:t>
            </a:r>
          </a:p>
          <a:p>
            <a:r>
              <a:rPr lang="nl-NL" sz="2800" dirty="0">
                <a:latin typeface="HurmeGeometricSans1 Light" panose="020B0400020000000000" pitchFamily="34" charset="0"/>
              </a:rPr>
              <a:t>Oktober 2024</a:t>
            </a:r>
          </a:p>
          <a:p>
            <a:br>
              <a:rPr lang="nl-NL" dirty="0">
                <a:latin typeface="Mastadoni G4" panose="02000000000000000000" pitchFamily="50" charset="0"/>
              </a:rPr>
            </a:br>
            <a:endParaRPr dirty="0">
              <a:latin typeface="Mastadoni G4" panose="02000000000000000000" pitchFamily="50" charset="0"/>
            </a:endParaRPr>
          </a:p>
        </p:txBody>
      </p:sp>
      <p:pic>
        <p:nvPicPr>
          <p:cNvPr id="10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201" y="2271333"/>
            <a:ext cx="5485598" cy="11001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327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FDA0DB-C15B-D86B-E249-4CB282E4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stadoni G4"/>
              </a:rPr>
              <a:t>Kwaliteit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44F5879-5279-72CB-F196-31CA9A4C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Hand-out</a:t>
            </a:r>
            <a:br>
              <a:rPr lang="nl-NL" dirty="0"/>
            </a:br>
            <a:r>
              <a:rPr lang="nl-NL" dirty="0"/>
              <a:t>Na afronding door projectteam ter beoordeling naar HRS</a:t>
            </a:r>
          </a:p>
          <a:p>
            <a:r>
              <a:rPr lang="nl-NL" dirty="0"/>
              <a:t>Pilotfilialen</a:t>
            </a:r>
            <a:br>
              <a:rPr lang="nl-NL" dirty="0"/>
            </a:br>
            <a:r>
              <a:rPr lang="nl-NL" dirty="0"/>
              <a:t>Door OM 5 filialen aangewezen </a:t>
            </a:r>
            <a:br>
              <a:rPr lang="nl-NL" dirty="0"/>
            </a:br>
            <a:r>
              <a:rPr lang="nl-NL" dirty="0"/>
              <a:t>* Op reisafstand van elkaar verwijderd</a:t>
            </a:r>
            <a:br>
              <a:rPr lang="nl-NL" dirty="0"/>
            </a:br>
            <a:r>
              <a:rPr lang="nl-NL" dirty="0"/>
              <a:t>* Hoog verloop in deze filialen</a:t>
            </a:r>
            <a:br>
              <a:rPr lang="nl-NL" dirty="0"/>
            </a:br>
            <a:r>
              <a:rPr lang="nl-NL" dirty="0"/>
              <a:t>* BL die open staat voor verandering</a:t>
            </a:r>
          </a:p>
          <a:p>
            <a:r>
              <a:rPr lang="nl-NL" dirty="0"/>
              <a:t>Training</a:t>
            </a:r>
            <a:br>
              <a:rPr lang="nl-NL" dirty="0"/>
            </a:br>
            <a:r>
              <a:rPr lang="nl-NL" dirty="0"/>
              <a:t>OM is de trainer/coach van de BL</a:t>
            </a:r>
            <a:br>
              <a:rPr lang="nl-NL" dirty="0"/>
            </a:br>
            <a:r>
              <a:rPr lang="nl-NL" dirty="0"/>
              <a:t>* Doelstelling uitleggen</a:t>
            </a:r>
            <a:br>
              <a:rPr lang="nl-NL" dirty="0"/>
            </a:br>
            <a:r>
              <a:rPr lang="nl-NL" dirty="0"/>
              <a:t>* Stappenplan selecteren en sollicitatiegesprek doornemen</a:t>
            </a:r>
            <a:br>
              <a:rPr lang="nl-NL" dirty="0"/>
            </a:br>
            <a:r>
              <a:rPr lang="nl-NL" dirty="0"/>
              <a:t>* Stappenplan luisteren, samenvatten en doorvragen doornemen</a:t>
            </a:r>
            <a:br>
              <a:rPr lang="nl-NL" dirty="0"/>
            </a:br>
            <a:r>
              <a:rPr lang="nl-NL" dirty="0"/>
              <a:t>* Rollenspel LSD</a:t>
            </a:r>
          </a:p>
          <a:p>
            <a:r>
              <a:rPr lang="nl-NL" dirty="0"/>
              <a:t>Tussenresultaten (aangeleverd door HRS + analyse projectteam)</a:t>
            </a:r>
          </a:p>
          <a:p>
            <a:r>
              <a:rPr lang="nl-NL" dirty="0"/>
              <a:t>Eindresultaat (analyse en conclusie projectteam)</a:t>
            </a:r>
          </a:p>
        </p:txBody>
      </p:sp>
    </p:spTree>
    <p:extLst>
      <p:ext uri="{BB962C8B-B14F-4D97-AF65-F5344CB8AC3E}">
        <p14:creationId xmlns:p14="http://schemas.microsoft.com/office/powerpoint/2010/main" val="255133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FDA0DB-C15B-D86B-E249-4CB282E4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stadoni G4"/>
              </a:rPr>
              <a:t>Projectorganisatie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44F5879-5279-72CB-F196-31CA9A4C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85" y="1277276"/>
            <a:ext cx="11548160" cy="4654687"/>
          </a:xfrm>
        </p:spPr>
        <p:txBody>
          <a:bodyPr>
            <a:normAutofit/>
          </a:bodyPr>
          <a:lstStyle/>
          <a:p>
            <a:r>
              <a:rPr lang="nl-NL" dirty="0"/>
              <a:t>Het projectteam bestaat uit: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09F298B6-5F80-1677-BC77-AE78B297B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912074"/>
              </p:ext>
            </p:extLst>
          </p:nvPr>
        </p:nvGraphicFramePr>
        <p:xfrm>
          <a:off x="677862" y="1737360"/>
          <a:ext cx="1083627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173">
                  <a:extLst>
                    <a:ext uri="{9D8B030D-6E8A-4147-A177-3AD203B41FA5}">
                      <a16:colId xmlns:a16="http://schemas.microsoft.com/office/drawing/2014/main" val="2046016405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8813724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08058811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3648476656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2538440229"/>
                    </a:ext>
                  </a:extLst>
                </a:gridCol>
                <a:gridCol w="1640178">
                  <a:extLst>
                    <a:ext uri="{9D8B030D-6E8A-4147-A177-3AD203B41FA5}">
                      <a16:colId xmlns:a16="http://schemas.microsoft.com/office/drawing/2014/main" val="2735659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dirty="0"/>
                        <a:t>Naam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Dienstjr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Functie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Rol in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Competenties </a:t>
                      </a:r>
                      <a:br>
                        <a:rPr lang="nl-NL" dirty="0"/>
                      </a:br>
                      <a:r>
                        <a:rPr lang="nl-NL" dirty="0"/>
                        <a:t>(Belbintest)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Kwaliteiten</a:t>
                      </a:r>
                      <a:br>
                        <a:rPr lang="nl-NL" dirty="0"/>
                      </a:br>
                      <a:r>
                        <a:rPr lang="nl-NL" dirty="0"/>
                        <a:t>(Belbintest)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807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Mark Vrieze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 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Operationeel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De schakel tussen SK en filialen. Begeleid de BL en filialen naar het gewenste resultaat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Sociaalgericht</a:t>
                      </a:r>
                    </a:p>
                    <a:p>
                      <a:r>
                        <a:rPr lang="nl-NL" dirty="0"/>
                        <a:t>Inhoudsgericht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Monitor</a:t>
                      </a:r>
                      <a:br>
                        <a:rPr lang="nl-NL" dirty="0"/>
                      </a:br>
                      <a:r>
                        <a:rPr lang="nl-NL" dirty="0"/>
                        <a:t>Groepswerker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92679"/>
                  </a:ext>
                </a:extLst>
              </a:tr>
              <a:tr h="679878">
                <a:tc>
                  <a:txBody>
                    <a:bodyPr/>
                    <a:lstStyle/>
                    <a:p>
                      <a:r>
                        <a:rPr lang="nl-NL" dirty="0"/>
                        <a:t>Sophie </a:t>
                      </a:r>
                      <a:r>
                        <a:rPr lang="nl-NL" dirty="0" err="1"/>
                        <a:t>vd</a:t>
                      </a:r>
                      <a:r>
                        <a:rPr lang="nl-NL" dirty="0"/>
                        <a:t> Beek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 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HR Business</a:t>
                      </a:r>
                    </a:p>
                    <a:p>
                      <a:r>
                        <a:rPr lang="nl-NL" dirty="0"/>
                        <a:t>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Als HRBP nauw betrokken bij alles wat te maken heeft met aanname, ontslag, contracten, verzuim en opleiden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Actiegericht</a:t>
                      </a:r>
                    </a:p>
                    <a:p>
                      <a:r>
                        <a:rPr lang="nl-NL" dirty="0"/>
                        <a:t>Sociaalgericht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Bedrijfsman</a:t>
                      </a:r>
                    </a:p>
                    <a:p>
                      <a:r>
                        <a:rPr lang="nl-NL" dirty="0"/>
                        <a:t>Voorzitter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790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Jose </a:t>
                      </a:r>
                      <a:r>
                        <a:rPr lang="nl-NL" dirty="0" err="1"/>
                        <a:t>Haaring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25 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Bedrijfsleider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Veel ervaring in div filialen met plannen en bezettingen. Aanname en opleiden van nieuwe medewerkers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Actiegericht</a:t>
                      </a:r>
                    </a:p>
                    <a:p>
                      <a:r>
                        <a:rPr lang="nl-NL" dirty="0"/>
                        <a:t>Inhoudsgericht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Bedrijfsman</a:t>
                      </a:r>
                    </a:p>
                    <a:p>
                      <a:r>
                        <a:rPr lang="nl-NL" dirty="0"/>
                        <a:t>Monitor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520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33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FDA0DB-C15B-D86B-E249-4CB282E4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stadoni G4"/>
              </a:rPr>
              <a:t>Planning</a:t>
            </a:r>
          </a:p>
        </p:txBody>
      </p:sp>
      <p:graphicFrame>
        <p:nvGraphicFramePr>
          <p:cNvPr id="2" name="Tijdelijke aanduiding voor inhoud 1">
            <a:extLst>
              <a:ext uri="{FF2B5EF4-FFF2-40B4-BE49-F238E27FC236}">
                <a16:creationId xmlns:a16="http://schemas.microsoft.com/office/drawing/2014/main" id="{6D90BA0F-6879-2AED-3340-0B53DAC09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511925"/>
              </p:ext>
            </p:extLst>
          </p:nvPr>
        </p:nvGraphicFramePr>
        <p:xfrm>
          <a:off x="500062" y="1563688"/>
          <a:ext cx="10644187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588">
                  <a:extLst>
                    <a:ext uri="{9D8B030D-6E8A-4147-A177-3AD203B41FA5}">
                      <a16:colId xmlns:a16="http://schemas.microsoft.com/office/drawing/2014/main" val="783037856"/>
                    </a:ext>
                  </a:extLst>
                </a:gridCol>
                <a:gridCol w="7181850">
                  <a:extLst>
                    <a:ext uri="{9D8B030D-6E8A-4147-A177-3AD203B41FA5}">
                      <a16:colId xmlns:a16="http://schemas.microsoft.com/office/drawing/2014/main" val="521122878"/>
                    </a:ext>
                  </a:extLst>
                </a:gridCol>
                <a:gridCol w="1428749">
                  <a:extLst>
                    <a:ext uri="{9D8B030D-6E8A-4147-A177-3AD203B41FA5}">
                      <a16:colId xmlns:a16="http://schemas.microsoft.com/office/drawing/2014/main" val="2004478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Activiteit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Uitvoerder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83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16 September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Opstarten project + samenstellen projectteam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7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23 September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  <a:r>
                        <a:rPr lang="nl-NL" baseline="30000" dirty="0"/>
                        <a:t>e</a:t>
                      </a:r>
                      <a:r>
                        <a:rPr lang="nl-NL" dirty="0"/>
                        <a:t> overleg projectteam </a:t>
                      </a:r>
                      <a:br>
                        <a:rPr lang="nl-NL" dirty="0"/>
                      </a:br>
                      <a:r>
                        <a:rPr lang="nl-NL" dirty="0"/>
                        <a:t>(Belbintest; Doelstelling formuleren; Brainstorm hoe resultaat te behalen)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Projectteam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12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14 Oktober 2024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Hand-out Selecteren – Sollicitatiegesprek – LSD klaar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Projectteam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88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28 Oktober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Hand-out definitief en </a:t>
                      </a:r>
                      <a:br>
                        <a:rPr lang="nl-NL" dirty="0"/>
                      </a:br>
                      <a:r>
                        <a:rPr lang="nl-NL" dirty="0" err="1"/>
                        <a:t>Trainingsdag</a:t>
                      </a:r>
                      <a:r>
                        <a:rPr lang="nl-NL" dirty="0"/>
                        <a:t> BL’s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Projectteam</a:t>
                      </a:r>
                      <a:br>
                        <a:rPr lang="nl-NL" dirty="0"/>
                      </a:br>
                      <a:r>
                        <a:rPr lang="nl-NL" dirty="0"/>
                        <a:t>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31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 November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Start uitrol in 5 pilotfilialen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372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30 November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  <a:r>
                        <a:rPr lang="nl-NL" baseline="30000" dirty="0"/>
                        <a:t>e</a:t>
                      </a:r>
                      <a:r>
                        <a:rPr lang="nl-NL" dirty="0"/>
                        <a:t> resultaten pilotfilialen bekend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Projectteam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843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31 December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Eindresultaten pilotfilialen bekend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Projectteam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180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 Januari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Analyse delen met MT en Winkeloperatie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Projectteam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28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 Februari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Landelijke uitrol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HR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117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92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FDA0DB-C15B-D86B-E249-4CB282E4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stadoni G4"/>
              </a:rPr>
              <a:t>Kosten en baten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44F5879-5279-72CB-F196-31CA9A4C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Kosten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Baten</a:t>
            </a:r>
            <a:br>
              <a:rPr lang="nl-NL" dirty="0"/>
            </a:b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Break even point ligt op 2,9 maand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8D78CD78-7723-EBC2-7B40-8BDA34DC8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007114"/>
              </p:ext>
            </p:extLst>
          </p:nvPr>
        </p:nvGraphicFramePr>
        <p:xfrm>
          <a:off x="1765299" y="1038225"/>
          <a:ext cx="8940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1851323601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148413164"/>
                    </a:ext>
                  </a:extLst>
                </a:gridCol>
                <a:gridCol w="2012950">
                  <a:extLst>
                    <a:ext uri="{9D8B030D-6E8A-4147-A177-3AD203B41FA5}">
                      <a16:colId xmlns:a16="http://schemas.microsoft.com/office/drawing/2014/main" val="2267413106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21011146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nl-NL" dirty="0"/>
                        <a:t>Werkzaamheden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Kosten totaal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2348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nl-NL" dirty="0"/>
                        <a:t>Teams overleg Projectteam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30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€ 30 per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894106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r>
                        <a:rPr lang="nl-NL" dirty="0"/>
                        <a:t>Training BL’s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 BL’s x 3 uur</a:t>
                      </a:r>
                      <a:br>
                        <a:rPr lang="nl-NL" dirty="0"/>
                      </a:br>
                      <a:r>
                        <a:rPr lang="nl-NL" dirty="0"/>
                        <a:t>1 OM x 3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€ 20 per uur</a:t>
                      </a:r>
                      <a:br>
                        <a:rPr lang="nl-NL" dirty="0"/>
                      </a:br>
                      <a:r>
                        <a:rPr lang="nl-NL" dirty="0"/>
                        <a:t>€ 30 per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€ 180</a:t>
                      </a:r>
                      <a:br>
                        <a:rPr lang="nl-NL" dirty="0"/>
                      </a:br>
                      <a:r>
                        <a:rPr lang="nl-NL" dirty="0"/>
                        <a:t>€ 90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95866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nl-NL" dirty="0"/>
                        <a:t>Eind evaluatie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€ 30 per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953206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r>
                        <a:rPr lang="nl-NL" dirty="0"/>
                        <a:t>Training BL’s bij landelijke uitrol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200 BL’s x 3 uur</a:t>
                      </a:r>
                      <a:br>
                        <a:rPr lang="nl-NL" dirty="0"/>
                      </a:br>
                      <a:r>
                        <a:rPr lang="nl-NL" dirty="0"/>
                        <a:t>8 </a:t>
                      </a:r>
                      <a:r>
                        <a:rPr lang="nl-NL" dirty="0" err="1"/>
                        <a:t>OM’s</a:t>
                      </a:r>
                      <a:r>
                        <a:rPr lang="nl-NL" dirty="0"/>
                        <a:t> x 3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€ 20 per uur</a:t>
                      </a:r>
                      <a:br>
                        <a:rPr lang="nl-NL" dirty="0"/>
                      </a:br>
                      <a:r>
                        <a:rPr lang="nl-NL" dirty="0"/>
                        <a:t>€ 30 per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€ 12000</a:t>
                      </a:r>
                      <a:br>
                        <a:rPr lang="nl-NL" dirty="0"/>
                      </a:br>
                      <a:r>
                        <a:rPr lang="nl-NL" dirty="0"/>
                        <a:t>€ 720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40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nl-NL" dirty="0"/>
                        <a:t>Totale 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€ 14610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174285"/>
                  </a:ext>
                </a:extLst>
              </a:tr>
            </a:tbl>
          </a:graphicData>
        </a:graphic>
      </p:graphicFrame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5066AC7-E17C-0475-2203-C87C4B850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33316"/>
              </p:ext>
            </p:extLst>
          </p:nvPr>
        </p:nvGraphicFramePr>
        <p:xfrm>
          <a:off x="1765300" y="4001783"/>
          <a:ext cx="89408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775">
                  <a:extLst>
                    <a:ext uri="{9D8B030D-6E8A-4147-A177-3AD203B41FA5}">
                      <a16:colId xmlns:a16="http://schemas.microsoft.com/office/drawing/2014/main" val="1333679269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3956641099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3414868415"/>
                    </a:ext>
                  </a:extLst>
                </a:gridCol>
                <a:gridCol w="1771651">
                  <a:extLst>
                    <a:ext uri="{9D8B030D-6E8A-4147-A177-3AD203B41FA5}">
                      <a16:colId xmlns:a16="http://schemas.microsoft.com/office/drawing/2014/main" val="1642579066"/>
                    </a:ext>
                  </a:extLst>
                </a:gridCol>
              </a:tblGrid>
              <a:tr h="637534">
                <a:tc>
                  <a:txBody>
                    <a:bodyPr/>
                    <a:lstStyle/>
                    <a:p>
                      <a:r>
                        <a:rPr lang="nl-NL" dirty="0"/>
                        <a:t>Besparing HR werkzaamheden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Gemiddeld uurloon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Besparing per medewerker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Besparing bij 17 medewerkers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067810"/>
                  </a:ext>
                </a:extLst>
              </a:tr>
              <a:tr h="637534">
                <a:tc>
                  <a:txBody>
                    <a:bodyPr/>
                    <a:lstStyle/>
                    <a:p>
                      <a:r>
                        <a:rPr lang="nl-NL" dirty="0"/>
                        <a:t>17 medewerkers minder in-uitstroom p.m.</a:t>
                      </a:r>
                      <a:br>
                        <a:rPr lang="nl-NL" dirty="0"/>
                      </a:br>
                      <a:r>
                        <a:rPr lang="nl-NL" dirty="0"/>
                        <a:t>Per medewerker -20 uur werkzaamheden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€ 5100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9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392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FDA0DB-C15B-D86B-E249-4CB282E4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stadoni G4"/>
              </a:rPr>
              <a:t>Risico’s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44F5879-5279-72CB-F196-31CA9A4C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is een risico analyse gemaakt a.d.h.v. het Excelmodel van Jurgen Winkels</a:t>
            </a:r>
          </a:p>
          <a:p>
            <a:r>
              <a:rPr lang="nl-NL" dirty="0"/>
              <a:t>Tijdsfactor en Projectleiding zijn de grootste risicofactoren</a:t>
            </a:r>
          </a:p>
          <a:p>
            <a:r>
              <a:rPr lang="nl-NL" dirty="0"/>
              <a:t>Complexiteit, Projectgroep en Duidelijk zijn de minste risicofactoren</a:t>
            </a:r>
          </a:p>
          <a:p>
            <a:r>
              <a:rPr lang="nl-NL" dirty="0"/>
              <a:t>Risicopercentage is totaal 23%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4209010-1036-B571-239A-BFF78EBBB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171" y="2745493"/>
            <a:ext cx="6356379" cy="36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4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FDA0DB-C15B-D86B-E249-4CB282E4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stadoni G4"/>
              </a:rPr>
              <a:t>Opgeleverd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44F5879-5279-72CB-F196-31CA9A4C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Hand-out </a:t>
            </a:r>
            <a:br>
              <a:rPr lang="nl-NL" dirty="0"/>
            </a:br>
            <a:r>
              <a:rPr lang="nl-NL" dirty="0"/>
              <a:t>Selecteren doe je zo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1B8A982-373E-A615-E9BD-00325EEDF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542" y="0"/>
            <a:ext cx="5487166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7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FDA0DB-C15B-D86B-E249-4CB282E4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stadoni G4"/>
              </a:rPr>
              <a:t>Opgeleverd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44F5879-5279-72CB-F196-31CA9A4C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Hand-out </a:t>
            </a:r>
            <a:br>
              <a:rPr lang="nl-NL" dirty="0"/>
            </a:br>
            <a:r>
              <a:rPr lang="nl-NL" dirty="0"/>
              <a:t>Sollicitatiegesprekken doe je zo</a:t>
            </a:r>
            <a:br>
              <a:rPr lang="nl-NL" dirty="0"/>
            </a:b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97DF44D-7102-0ABF-6BBD-5B5BF23F1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8100"/>
            <a:ext cx="4920011" cy="66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44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FDA0DB-C15B-D86B-E249-4CB282E4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stadoni G4"/>
              </a:rPr>
              <a:t>Opgeleverd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44F5879-5279-72CB-F196-31CA9A4C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Hand-out </a:t>
            </a:r>
            <a:br>
              <a:rPr lang="nl-NL" dirty="0"/>
            </a:br>
            <a:r>
              <a:rPr lang="nl-NL" dirty="0"/>
              <a:t>Luisteren Samenvatten doorvragen</a:t>
            </a:r>
            <a:br>
              <a:rPr lang="nl-NL" dirty="0"/>
            </a:br>
            <a:r>
              <a:rPr lang="nl-NL" dirty="0"/>
              <a:t>doe je zo</a:t>
            </a:r>
            <a:br>
              <a:rPr lang="nl-NL" dirty="0"/>
            </a:b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D25043A-F1E5-6341-73C6-06994AAE0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75" y="164506"/>
            <a:ext cx="5152435" cy="657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49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FDA0DB-C15B-D86B-E249-4CB282E4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stadoni G4"/>
              </a:rPr>
              <a:t>Opgeleverd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44F5879-5279-72CB-F196-31CA9A4C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Trainingsdag</a:t>
            </a:r>
            <a:r>
              <a:rPr lang="nl-NL" dirty="0"/>
              <a:t> Bedrijfsleiders op 28 Oktober 2024</a:t>
            </a:r>
            <a:br>
              <a:rPr lang="nl-NL" dirty="0"/>
            </a:br>
            <a:br>
              <a:rPr lang="nl-NL" dirty="0"/>
            </a:br>
            <a:r>
              <a:rPr lang="nl-NL" dirty="0"/>
              <a:t>Remco 	Bedrijfsleider Blokker Assen</a:t>
            </a:r>
            <a:br>
              <a:rPr lang="nl-NL" dirty="0"/>
            </a:br>
            <a:r>
              <a:rPr lang="nl-NL" dirty="0"/>
              <a:t>Ronny	Bedrijfsleider Blokker Emmen en Stadskanaal</a:t>
            </a:r>
            <a:br>
              <a:rPr lang="nl-NL" dirty="0"/>
            </a:br>
            <a:r>
              <a:rPr lang="nl-NL" dirty="0"/>
              <a:t>Stefanie	Bedrijfsleider Blokker Hoogeveen en Klazienaveen </a:t>
            </a:r>
          </a:p>
          <a:p>
            <a:endParaRPr lang="nl-NL" dirty="0"/>
          </a:p>
          <a:p>
            <a:r>
              <a:rPr lang="nl-NL" dirty="0"/>
              <a:t>Doelstelling uitleggen a.d.h.v. huidige resultaten, toekomstige resultaten en de kosten</a:t>
            </a:r>
          </a:p>
          <a:p>
            <a:r>
              <a:rPr lang="nl-NL" dirty="0"/>
              <a:t>Hand-out selecteren doe je zo bespreken</a:t>
            </a:r>
          </a:p>
          <a:p>
            <a:r>
              <a:rPr lang="nl-NL" dirty="0"/>
              <a:t>Hand-out sollicitatiegesprekken doe je zo bespreken</a:t>
            </a:r>
          </a:p>
          <a:p>
            <a:r>
              <a:rPr lang="nl-NL" dirty="0"/>
              <a:t>Hand-out LSD doe je zo bespreken</a:t>
            </a:r>
            <a:br>
              <a:rPr lang="nl-NL" dirty="0"/>
            </a:br>
            <a:r>
              <a:rPr lang="nl-NL" dirty="0"/>
              <a:t>Rollenspel luisteren samenvatten en doorvragen </a:t>
            </a:r>
          </a:p>
          <a:p>
            <a:r>
              <a:rPr lang="nl-NL" dirty="0"/>
              <a:t>Start uitrol in 5 Pilotfilialen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0946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FDA0DB-C15B-D86B-E249-4CB282E4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stadoni G4"/>
              </a:rPr>
              <a:t>Stand van zaken tot nu toe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44F5879-5279-72CB-F196-31CA9A4C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In Emmen worden op zaterdag 2 November meerdere sollicitatiegesprekken ingepland.</a:t>
            </a:r>
            <a:br>
              <a:rPr lang="nl-NL" dirty="0"/>
            </a:br>
            <a:r>
              <a:rPr lang="nl-NL" dirty="0"/>
              <a:t>Bedrijfsleider gaat gebruik maken van de hand-outs</a:t>
            </a:r>
          </a:p>
          <a:p>
            <a:endParaRPr lang="nl-NL" dirty="0">
              <a:latin typeface="HurmeGeometricSans1 Regular"/>
            </a:endParaRPr>
          </a:p>
          <a:p>
            <a:r>
              <a:rPr lang="nl-NL" dirty="0"/>
              <a:t>In Stadskanaal heeft hij nog 1 vacature en gaat hier snel mee aan de slag.</a:t>
            </a:r>
          </a:p>
          <a:p>
            <a:endParaRPr lang="nl-NL" dirty="0">
              <a:latin typeface="HurmeGeometricSans1 Regular"/>
            </a:endParaRPr>
          </a:p>
          <a:p>
            <a:r>
              <a:rPr lang="nl-NL" dirty="0"/>
              <a:t>In Hoogeveen en Assen worden in de week van 4 tot 8 November sollicitatiegesprekken ingepland. </a:t>
            </a:r>
          </a:p>
          <a:p>
            <a:endParaRPr lang="nl-NL" dirty="0">
              <a:latin typeface="HurmeGeometricSans1 Regular"/>
            </a:endParaRPr>
          </a:p>
          <a:p>
            <a:r>
              <a:rPr lang="nl-NL" dirty="0">
                <a:latin typeface="HurmeGeometricSans1 Regular"/>
              </a:rPr>
              <a:t>In Klazienaveen is een vacature, maar zijn nog geen sollicitanten.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338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5E60395-FFA7-4005-A9E4-6E19A772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stadoni G4"/>
              </a:rPr>
              <a:t>Inhoud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9D299A6-D184-458B-9AC5-F65DD99AB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857" y="1066800"/>
            <a:ext cx="5868955" cy="57096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HurmeGeometricSans1 Regular"/>
              </a:rPr>
              <a:t>Inleiding</a:t>
            </a:r>
          </a:p>
          <a:p>
            <a:r>
              <a:rPr lang="nl-NL" dirty="0">
                <a:latin typeface="HurmeGeometricSans1 Regular"/>
              </a:rPr>
              <a:t>Achtergronden</a:t>
            </a:r>
          </a:p>
          <a:p>
            <a:r>
              <a:rPr lang="nl-NL" dirty="0">
                <a:latin typeface="HurmeGeometricSans1 Regular"/>
              </a:rPr>
              <a:t>Projectresultaat</a:t>
            </a:r>
          </a:p>
          <a:p>
            <a:r>
              <a:rPr lang="nl-NL" dirty="0">
                <a:latin typeface="HurmeGeometricSans1 Regular"/>
              </a:rPr>
              <a:t>Projectactiviteiten</a:t>
            </a:r>
          </a:p>
          <a:p>
            <a:r>
              <a:rPr lang="nl-NL" dirty="0">
                <a:latin typeface="HurmeGeometricSans1 Regular"/>
              </a:rPr>
              <a:t>Projectgrenzen en randvoorwaarden</a:t>
            </a:r>
          </a:p>
          <a:p>
            <a:r>
              <a:rPr lang="nl-NL" dirty="0">
                <a:latin typeface="HurmeGeometricSans1 Regular"/>
              </a:rPr>
              <a:t>Communicatie matrix</a:t>
            </a:r>
          </a:p>
          <a:p>
            <a:r>
              <a:rPr lang="nl-NL" dirty="0">
                <a:latin typeface="HurmeGeometricSans1 Regular"/>
              </a:rPr>
              <a:t>Kwaliteit</a:t>
            </a:r>
          </a:p>
          <a:p>
            <a:r>
              <a:rPr lang="nl-NL" dirty="0">
                <a:latin typeface="HurmeGeometricSans1 Regular"/>
              </a:rPr>
              <a:t>Projectorganisatie</a:t>
            </a:r>
          </a:p>
          <a:p>
            <a:r>
              <a:rPr lang="nl-NL" dirty="0">
                <a:latin typeface="HurmeGeometricSans1 Regular"/>
              </a:rPr>
              <a:t>Planning</a:t>
            </a:r>
          </a:p>
          <a:p>
            <a:r>
              <a:rPr lang="nl-NL" dirty="0">
                <a:latin typeface="HurmeGeometricSans1 Regular"/>
              </a:rPr>
              <a:t>Kosten en Baten</a:t>
            </a:r>
          </a:p>
          <a:p>
            <a:r>
              <a:rPr lang="nl-NL" dirty="0">
                <a:latin typeface="HurmeGeometricSans1 Regular"/>
              </a:rPr>
              <a:t>Risico’s</a:t>
            </a:r>
          </a:p>
          <a:p>
            <a:r>
              <a:rPr lang="nl-NL" dirty="0">
                <a:latin typeface="HurmeGeometricSans1 Regular"/>
              </a:rPr>
              <a:t>Opgeleverd </a:t>
            </a:r>
          </a:p>
          <a:p>
            <a:r>
              <a:rPr lang="nl-NL" dirty="0">
                <a:latin typeface="HurmeGeometricSans1 Regular"/>
              </a:rPr>
              <a:t>Stand van zaken tot nu toe </a:t>
            </a:r>
          </a:p>
        </p:txBody>
      </p:sp>
    </p:spTree>
    <p:extLst>
      <p:ext uri="{BB962C8B-B14F-4D97-AF65-F5344CB8AC3E}">
        <p14:creationId xmlns:p14="http://schemas.microsoft.com/office/powerpoint/2010/main" val="3592334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FDA0DB-C15B-D86B-E249-4CB282E4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stadoni G4"/>
              </a:rPr>
              <a:t>Vooruitkijkend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44F5879-5279-72CB-F196-31CA9A4C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Ik verwacht dat er op korte termijn vooruitgang geboekt kan worden.</a:t>
            </a:r>
            <a:br>
              <a:rPr lang="nl-NL" dirty="0"/>
            </a:br>
            <a:endParaRPr lang="nl-NL" dirty="0"/>
          </a:p>
          <a:p>
            <a:r>
              <a:rPr lang="nl-NL" dirty="0"/>
              <a:t>Door vooraf beter te selecteren op werktijden, wordt de kwaliteit van de sollicitant beter</a:t>
            </a:r>
            <a:br>
              <a:rPr lang="nl-NL" dirty="0"/>
            </a:br>
            <a:endParaRPr lang="nl-NL" dirty="0"/>
          </a:p>
          <a:p>
            <a:r>
              <a:rPr lang="nl-NL" dirty="0"/>
              <a:t>De sollicitatiegesprekken kunnen vooral gaan over de werkzaamheden.</a:t>
            </a:r>
            <a:br>
              <a:rPr lang="nl-NL" dirty="0"/>
            </a:br>
            <a:r>
              <a:rPr lang="nl-NL" dirty="0"/>
              <a:t>Door de gesprektechniek LSD verwacht ik voor zowel werkgever als werknemer dat de antwoorden helder zijn en dat de verwachtingen realistisch zijn en gaan uitkomen in de praktijk.</a:t>
            </a:r>
            <a:br>
              <a:rPr lang="nl-NL" dirty="0"/>
            </a:br>
            <a:endParaRPr lang="nl-NL" dirty="0"/>
          </a:p>
          <a:p>
            <a:r>
              <a:rPr lang="nl-NL" dirty="0"/>
              <a:t>De uitstroom binnen proeftijd zal hierdoor verminderen</a:t>
            </a:r>
          </a:p>
        </p:txBody>
      </p:sp>
    </p:spTree>
    <p:extLst>
      <p:ext uri="{BB962C8B-B14F-4D97-AF65-F5344CB8AC3E}">
        <p14:creationId xmlns:p14="http://schemas.microsoft.com/office/powerpoint/2010/main" val="444226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6ED34D7-EA03-B292-956D-096E1341A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Effectief vacatures vervullen met blij personeel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FD4F9ED-CF7D-045D-60DC-CA670133A7C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nl-NL">
                <a:latin typeface="Mastadoni G3"/>
              </a:rPr>
              <a:t>Dank je wel </a:t>
            </a:r>
            <a:endParaRPr lang="nl-NL"/>
          </a:p>
        </p:txBody>
      </p:sp>
      <p:pic>
        <p:nvPicPr>
          <p:cNvPr id="5" name="Afbeelding 4" descr="Afbeelding met Menselijk gezicht, kleding, persoon, glimlach&#10;&#10;Automatisch gegenereerde beschrijving">
            <a:extLst>
              <a:ext uri="{FF2B5EF4-FFF2-40B4-BE49-F238E27FC236}">
                <a16:creationId xmlns:a16="http://schemas.microsoft.com/office/drawing/2014/main" id="{06B850D2-7A94-98B4-CBE2-0DD761AF5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18" y="1087073"/>
            <a:ext cx="5893267" cy="40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8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FDA0DB-C15B-D86B-E249-4CB282E4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stadoni G4"/>
              </a:rPr>
              <a:t>Inleiding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44F5879-5279-72CB-F196-31CA9A4C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Wie ben ik?</a:t>
            </a:r>
          </a:p>
          <a:p>
            <a:r>
              <a:rPr lang="nl-NL" dirty="0"/>
              <a:t>Werk</a:t>
            </a:r>
            <a:br>
              <a:rPr lang="nl-NL" dirty="0"/>
            </a:br>
            <a:r>
              <a:rPr lang="nl-NL" dirty="0"/>
              <a:t>Operationeel manager Blokker Noord-Nederland</a:t>
            </a:r>
            <a:br>
              <a:rPr lang="nl-NL" dirty="0"/>
            </a:br>
            <a:r>
              <a:rPr lang="nl-NL" dirty="0"/>
              <a:t>Groningen-Friesland-Drenthe tot aan Meppel</a:t>
            </a:r>
            <a:br>
              <a:rPr lang="nl-NL" dirty="0"/>
            </a:br>
            <a:r>
              <a:rPr lang="nl-NL" dirty="0"/>
              <a:t>Dagelijkse leiding aan 30 filialen met 16 Bedrijfsleiders</a:t>
            </a:r>
            <a:br>
              <a:rPr lang="nl-NL" dirty="0"/>
            </a:br>
            <a:r>
              <a:rPr lang="nl-NL" dirty="0"/>
              <a:t>en ruim 400 medewerkers</a:t>
            </a:r>
          </a:p>
          <a:p>
            <a:r>
              <a:rPr lang="nl-NL" dirty="0"/>
              <a:t>Opleiding</a:t>
            </a:r>
            <a:br>
              <a:rPr lang="nl-NL" dirty="0"/>
            </a:br>
            <a:r>
              <a:rPr lang="nl-NL" dirty="0"/>
              <a:t>Ondernemerschap en Retail Management</a:t>
            </a:r>
            <a:br>
              <a:rPr lang="nl-NL" dirty="0"/>
            </a:br>
            <a:r>
              <a:rPr lang="nl-NL" dirty="0"/>
              <a:t>AD duaal 2</a:t>
            </a:r>
            <a:r>
              <a:rPr lang="nl-NL" baseline="30000" dirty="0"/>
              <a:t>e</a:t>
            </a:r>
            <a:r>
              <a:rPr lang="nl-NL" dirty="0"/>
              <a:t> jaar</a:t>
            </a:r>
            <a:br>
              <a:rPr lang="nl-NL" dirty="0"/>
            </a:br>
            <a:r>
              <a:rPr lang="nl-NL" dirty="0"/>
              <a:t>Module Verandermanagement</a:t>
            </a:r>
            <a:br>
              <a:rPr lang="nl-NL" dirty="0"/>
            </a:b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18A2BDA-F7D8-058B-D953-A4AD96C75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154" y="1578569"/>
            <a:ext cx="4401577" cy="444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FDA0DB-C15B-D86B-E249-4CB282E4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stadoni G4"/>
              </a:rPr>
              <a:t>Inleiding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44F5879-5279-72CB-F196-31CA9A4C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Module Mens en kapitaal </a:t>
            </a:r>
          </a:p>
          <a:p>
            <a:r>
              <a:rPr lang="nl-NL" dirty="0"/>
              <a:t>Probleemstelling:</a:t>
            </a:r>
            <a:br>
              <a:rPr lang="nl-NL" dirty="0"/>
            </a:br>
            <a:r>
              <a:rPr lang="nl-NL" dirty="0"/>
              <a:t>Hoe kan Blokker de uitstroom van medewerkers in de winkel verkleinen, zodat het meer profijt heeft van de ontwikkeling van zijn medewerkers.</a:t>
            </a:r>
            <a:br>
              <a:rPr lang="nl-NL" dirty="0"/>
            </a:br>
            <a:endParaRPr lang="nl-NL" dirty="0"/>
          </a:p>
          <a:p>
            <a:r>
              <a:rPr lang="nl-NL" dirty="0"/>
              <a:t>Conclusie: </a:t>
            </a:r>
            <a:br>
              <a:rPr lang="nl-NL" dirty="0"/>
            </a:br>
            <a:r>
              <a:rPr lang="nl-NL" b="0" i="0" dirty="0">
                <a:solidFill>
                  <a:srgbClr val="000000"/>
                </a:solidFill>
                <a:effectLst/>
              </a:rPr>
              <a:t>Wanneer het aantal ontslagen binnen proeftijd zullen dalen levert dit een besparing op bij het sollicitatieproces en het opleiden van de medewerker en zal de kwaliteit van de verkoopmedewerkers stijgen.</a:t>
            </a:r>
            <a:br>
              <a:rPr lang="nl-NL" b="0" i="0" dirty="0">
                <a:solidFill>
                  <a:srgbClr val="000000"/>
                </a:solidFill>
                <a:effectLst/>
              </a:rPr>
            </a:br>
            <a:endParaRPr lang="nl-NL" b="0" i="0" dirty="0">
              <a:solidFill>
                <a:srgbClr val="000000"/>
              </a:solidFill>
              <a:effectLst/>
            </a:endParaRPr>
          </a:p>
          <a:p>
            <a:r>
              <a:rPr lang="nl-NL" dirty="0"/>
              <a:t>Doelstelling: De uitstroom van medewerkers binnen proeftijd moet van 19% verlaagd worden naar maximaal 10%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930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FDA0DB-C15B-D86B-E249-4CB282E4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stadoni G4"/>
              </a:rPr>
              <a:t>Achtergronden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44F5879-5279-72CB-F196-31CA9A4C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Opdrachtgever: Blokker NL</a:t>
            </a:r>
            <a:br>
              <a:rPr lang="nl-NL" dirty="0">
                <a:solidFill>
                  <a:srgbClr val="000000"/>
                </a:solidFill>
              </a:rPr>
            </a:br>
            <a:endParaRPr lang="nl-NL" dirty="0">
              <a:solidFill>
                <a:srgbClr val="000000"/>
              </a:solidFill>
            </a:endParaRPr>
          </a:p>
          <a:p>
            <a:r>
              <a:rPr lang="nl-NL" b="0" i="0" dirty="0">
                <a:solidFill>
                  <a:srgbClr val="000000"/>
                </a:solidFill>
                <a:effectLst/>
              </a:rPr>
              <a:t>Opdrachtnemer: Mark Vrieze</a:t>
            </a:r>
            <a:br>
              <a:rPr lang="nl-NL" b="0" i="0" dirty="0">
                <a:solidFill>
                  <a:srgbClr val="000000"/>
                </a:solidFill>
                <a:effectLst/>
              </a:rPr>
            </a:br>
            <a:endParaRPr lang="nl-NL" b="0" i="0" dirty="0">
              <a:solidFill>
                <a:srgbClr val="000000"/>
              </a:solidFill>
              <a:effectLst/>
            </a:endParaRPr>
          </a:p>
          <a:p>
            <a:r>
              <a:rPr lang="nl-NL" dirty="0">
                <a:solidFill>
                  <a:srgbClr val="000000"/>
                </a:solidFill>
              </a:rPr>
              <a:t>Stakeholders: BL’s, Sollicitanten, </a:t>
            </a:r>
            <a:r>
              <a:rPr lang="nl-NL" dirty="0" err="1">
                <a:solidFill>
                  <a:srgbClr val="000000"/>
                </a:solidFill>
              </a:rPr>
              <a:t>OM’s</a:t>
            </a:r>
            <a:r>
              <a:rPr lang="nl-NL" dirty="0">
                <a:solidFill>
                  <a:srgbClr val="000000"/>
                </a:solidFill>
              </a:rPr>
              <a:t>, HRS, MT</a:t>
            </a:r>
            <a:br>
              <a:rPr lang="nl-NL" dirty="0">
                <a:solidFill>
                  <a:srgbClr val="000000"/>
                </a:solidFill>
              </a:rPr>
            </a:br>
            <a:endParaRPr lang="nl-NL" dirty="0">
              <a:solidFill>
                <a:srgbClr val="000000"/>
              </a:solidFill>
            </a:endParaRPr>
          </a:p>
          <a:p>
            <a:r>
              <a:rPr lang="nl-NL" b="0" i="0" dirty="0">
                <a:solidFill>
                  <a:srgbClr val="000000"/>
                </a:solidFill>
                <a:effectLst/>
              </a:rPr>
              <a:t>Uitvoering</a:t>
            </a:r>
            <a:r>
              <a:rPr lang="nl-NL" dirty="0">
                <a:solidFill>
                  <a:srgbClr val="000000"/>
                </a:solidFill>
              </a:rPr>
              <a:t>: P6-methode Roel Grit </a:t>
            </a:r>
            <a:br>
              <a:rPr lang="nl-NL" dirty="0">
                <a:solidFill>
                  <a:srgbClr val="000000"/>
                </a:solidFill>
              </a:rPr>
            </a:br>
            <a:r>
              <a:rPr lang="nl-NL" dirty="0">
                <a:solidFill>
                  <a:srgbClr val="000000"/>
                </a:solidFill>
              </a:rPr>
              <a:t>Deel 1 (Opstarten, Inrichten, Maken)</a:t>
            </a:r>
            <a:br>
              <a:rPr lang="nl-NL" dirty="0">
                <a:solidFill>
                  <a:srgbClr val="000000"/>
                </a:solidFill>
              </a:rPr>
            </a:br>
            <a:r>
              <a:rPr lang="nl-NL" dirty="0">
                <a:solidFill>
                  <a:srgbClr val="000000"/>
                </a:solidFill>
              </a:rPr>
              <a:t>Deel 2 (Uitvoeren, Opleveren, Afsluiten)</a:t>
            </a:r>
            <a:br>
              <a:rPr lang="nl-NL" dirty="0">
                <a:solidFill>
                  <a:srgbClr val="000000"/>
                </a:solidFill>
              </a:rPr>
            </a:br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Goedkeuring: Directeur winkeloperatie en direct leidinggevende van Mark Vrieze staat achter de doelstelling en geeft Mark de ruimte om het plan te ontwikkelen en te implementeren.</a:t>
            </a:r>
            <a:endParaRPr lang="nl-NL" b="0" i="0" dirty="0">
              <a:solidFill>
                <a:srgbClr val="000000"/>
              </a:solidFill>
              <a:effectLst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708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FDA0DB-C15B-D86B-E249-4CB282E4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stadoni G4"/>
              </a:rPr>
              <a:t>Projectresultaat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44F5879-5279-72CB-F196-31CA9A4C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Projectdoel:</a:t>
            </a:r>
            <a:br>
              <a:rPr lang="nl-NL" dirty="0"/>
            </a:br>
            <a:r>
              <a:rPr lang="nl-NL" dirty="0"/>
              <a:t>De uitstroom van nieuwe medewerkers binnen proeftijd moet van 19% naar maximaal 10%.</a:t>
            </a:r>
          </a:p>
          <a:p>
            <a:endParaRPr lang="nl-NL" dirty="0"/>
          </a:p>
          <a:p>
            <a:r>
              <a:rPr lang="nl-NL" dirty="0"/>
              <a:t>Projectresultaat:</a:t>
            </a:r>
            <a:br>
              <a:rPr lang="nl-NL" dirty="0"/>
            </a:br>
            <a:r>
              <a:rPr lang="nl-NL" dirty="0"/>
              <a:t>Hand-out: Selecteren doe je zo </a:t>
            </a:r>
            <a:br>
              <a:rPr lang="nl-NL" dirty="0"/>
            </a:br>
            <a:r>
              <a:rPr lang="nl-NL" dirty="0"/>
              <a:t>Hand-out: Sollicitatiegesprekken voeren doe je zo</a:t>
            </a:r>
            <a:br>
              <a:rPr lang="nl-NL" dirty="0"/>
            </a:br>
            <a:r>
              <a:rPr lang="nl-NL" dirty="0"/>
              <a:t>Hand-out: Luisteren, samenvatten en doorvragen doe je zo</a:t>
            </a:r>
            <a:br>
              <a:rPr lang="nl-NL" dirty="0"/>
            </a:br>
            <a:br>
              <a:rPr lang="nl-NL" dirty="0"/>
            </a:br>
            <a:r>
              <a:rPr lang="nl-NL" dirty="0"/>
              <a:t>Training en coaching van de Bedrijfsleiders door de Operationeel managers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464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FDA0DB-C15B-D86B-E249-4CB282E4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stadoni G4"/>
              </a:rPr>
              <a:t>Projectactiviteiten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44F5879-5279-72CB-F196-31CA9A4C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Selectieprocedure</a:t>
            </a:r>
          </a:p>
          <a:p>
            <a:endParaRPr lang="nl-NL" dirty="0"/>
          </a:p>
          <a:p>
            <a:r>
              <a:rPr lang="nl-NL" dirty="0"/>
              <a:t>Sollicitatiegesprek</a:t>
            </a:r>
            <a:br>
              <a:rPr lang="nl-NL" dirty="0"/>
            </a:br>
            <a:endParaRPr lang="nl-NL" dirty="0"/>
          </a:p>
          <a:p>
            <a:r>
              <a:rPr lang="nl-NL" dirty="0"/>
              <a:t>Maken van de hand-outs</a:t>
            </a:r>
            <a:br>
              <a:rPr lang="nl-NL" dirty="0"/>
            </a:br>
            <a:endParaRPr lang="nl-NL" dirty="0"/>
          </a:p>
          <a:p>
            <a:r>
              <a:rPr lang="nl-NL" dirty="0"/>
              <a:t>Testfase in 5 pilotfilialen + Bedrijfsleiders van deze filialen trainen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Resultaten evalueren + landelijk uitrollen</a:t>
            </a:r>
          </a:p>
          <a:p>
            <a:endParaRPr lang="nl-NL" dirty="0"/>
          </a:p>
          <a:p>
            <a:r>
              <a:rPr lang="nl-NL" dirty="0"/>
              <a:t>Borgen </a:t>
            </a:r>
          </a:p>
          <a:p>
            <a:endParaRPr lang="nl-NL" dirty="0"/>
          </a:p>
          <a:p>
            <a:r>
              <a:rPr lang="nl-NL" dirty="0"/>
              <a:t>Communicatie</a:t>
            </a:r>
          </a:p>
        </p:txBody>
      </p:sp>
    </p:spTree>
    <p:extLst>
      <p:ext uri="{BB962C8B-B14F-4D97-AF65-F5344CB8AC3E}">
        <p14:creationId xmlns:p14="http://schemas.microsoft.com/office/powerpoint/2010/main" val="370884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FDA0DB-C15B-D86B-E249-4CB282E4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stadoni G4"/>
              </a:rPr>
              <a:t>Projectgrenzen en randvoorwaarden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44F5879-5279-72CB-F196-31CA9A4C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Verantwoording</a:t>
            </a:r>
            <a:br>
              <a:rPr lang="nl-NL" dirty="0"/>
            </a:br>
            <a:r>
              <a:rPr lang="nl-NL" dirty="0"/>
              <a:t>Projectteam en HRS</a:t>
            </a:r>
          </a:p>
          <a:p>
            <a:r>
              <a:rPr lang="nl-NL" dirty="0">
                <a:latin typeface="HurmeGeometricSans1 Regular"/>
              </a:rPr>
              <a:t>Tijd</a:t>
            </a:r>
            <a:br>
              <a:rPr lang="nl-NL" dirty="0"/>
            </a:br>
            <a:r>
              <a:rPr lang="nl-NL" dirty="0">
                <a:latin typeface="HurmeGeometricSans1 Regular"/>
              </a:rPr>
              <a:t>30 November 	1</a:t>
            </a:r>
            <a:r>
              <a:rPr lang="nl-NL" baseline="30000" dirty="0">
                <a:latin typeface="HurmeGeometricSans1 Regular"/>
              </a:rPr>
              <a:t>e</a:t>
            </a:r>
            <a:r>
              <a:rPr lang="nl-NL" dirty="0">
                <a:latin typeface="HurmeGeometricSans1 Regular"/>
              </a:rPr>
              <a:t> resultaten beschikbaar (voor leeruitkomst: Thema Evaluatie)</a:t>
            </a:r>
            <a:br>
              <a:rPr lang="nl-NL" dirty="0"/>
            </a:br>
            <a:r>
              <a:rPr lang="nl-NL" dirty="0">
                <a:latin typeface="HurmeGeometricSans1 Regular"/>
              </a:rPr>
              <a:t>31 December 	2</a:t>
            </a:r>
            <a:r>
              <a:rPr lang="nl-NL" baseline="30000" dirty="0">
                <a:latin typeface="HurmeGeometricSans1 Regular"/>
              </a:rPr>
              <a:t>e</a:t>
            </a:r>
            <a:r>
              <a:rPr lang="nl-NL" dirty="0">
                <a:latin typeface="HurmeGeometricSans1 Regular"/>
              </a:rPr>
              <a:t> resultaten beschikbaar</a:t>
            </a:r>
            <a:br>
              <a:rPr lang="nl-NL" dirty="0"/>
            </a:br>
            <a:r>
              <a:rPr lang="nl-NL" dirty="0">
                <a:latin typeface="HurmeGeometricSans1 Regular"/>
              </a:rPr>
              <a:t>6 Januari 	Advies uitbrengen aan MT </a:t>
            </a:r>
          </a:p>
          <a:p>
            <a:r>
              <a:rPr lang="nl-NL" dirty="0"/>
              <a:t>Uitrol pilotfilialen</a:t>
            </a:r>
            <a:br>
              <a:rPr lang="nl-NL" dirty="0"/>
            </a:br>
            <a:r>
              <a:rPr lang="nl-NL" dirty="0"/>
              <a:t>5 filialen uit Winkelgebied Vrieze</a:t>
            </a:r>
          </a:p>
          <a:p>
            <a:r>
              <a:rPr lang="nl-NL" dirty="0"/>
              <a:t>HR Service</a:t>
            </a:r>
            <a:br>
              <a:rPr lang="nl-NL" dirty="0"/>
            </a:br>
            <a:r>
              <a:rPr lang="nl-NL" dirty="0"/>
              <a:t>Verzorgt maandelijks de rapportage uitdiensttreding</a:t>
            </a:r>
          </a:p>
          <a:p>
            <a:r>
              <a:rPr lang="nl-NL" dirty="0"/>
              <a:t>Landelijke uitrol</a:t>
            </a:r>
            <a:br>
              <a:rPr lang="nl-NL" dirty="0"/>
            </a:br>
            <a:r>
              <a:rPr lang="nl-NL" dirty="0"/>
              <a:t>Wordt verzorgd door HRS en OM per winkelgebied</a:t>
            </a:r>
          </a:p>
          <a:p>
            <a:r>
              <a:rPr lang="nl-NL" dirty="0">
                <a:latin typeface="HurmeGeometricSans1 Regular"/>
              </a:rPr>
              <a:t>Kosten</a:t>
            </a:r>
            <a:br>
              <a:rPr lang="nl-NL" dirty="0"/>
            </a:br>
            <a:r>
              <a:rPr lang="nl-NL" dirty="0">
                <a:latin typeface="HurmeGeometricSans1 Regular"/>
              </a:rPr>
              <a:t>Kosten projectteam en uitrol pilotfilialen €1890,-</a:t>
            </a:r>
          </a:p>
        </p:txBody>
      </p:sp>
    </p:spTree>
    <p:extLst>
      <p:ext uri="{BB962C8B-B14F-4D97-AF65-F5344CB8AC3E}">
        <p14:creationId xmlns:p14="http://schemas.microsoft.com/office/powerpoint/2010/main" val="385672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FDA0DB-C15B-D86B-E249-4CB282E4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Mastadoni G4"/>
              </a:rPr>
              <a:t>Communicatie matrix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44F5879-5279-72CB-F196-31CA9A4C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communicatie naar diverse Stakeholders wordt verzorgd door het projectteam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DB2E097-EFC7-FBB7-236D-BE8E9EF27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942837"/>
            <a:ext cx="7258049" cy="47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974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4ba8f7-6ef7-47dd-a301-e7a68ab26d17" xsi:nil="true"/>
    <lcf76f155ced4ddcb4097134ff3c332f xmlns="c0aba79a-072e-433f-8ac9-982e1b6b6d5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E5FB65B1E6B489DCB587C4DBB0045" ma:contentTypeVersion="16" ma:contentTypeDescription="Een nieuw document maken." ma:contentTypeScope="" ma:versionID="8ab5fdd3eac8c8dbcdfd275e14fceb34">
  <xsd:schema xmlns:xsd="http://www.w3.org/2001/XMLSchema" xmlns:xs="http://www.w3.org/2001/XMLSchema" xmlns:p="http://schemas.microsoft.com/office/2006/metadata/properties" xmlns:ns2="c0aba79a-072e-433f-8ac9-982e1b6b6d5b" xmlns:ns3="174ba8f7-6ef7-47dd-a301-e7a68ab26d17" targetNamespace="http://schemas.microsoft.com/office/2006/metadata/properties" ma:root="true" ma:fieldsID="f26cdf4df6058902e9abec104e59ac4a" ns2:_="" ns3:_="">
    <xsd:import namespace="c0aba79a-072e-433f-8ac9-982e1b6b6d5b"/>
    <xsd:import namespace="174ba8f7-6ef7-47dd-a301-e7a68ab26d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ba79a-072e-433f-8ac9-982e1b6b6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565d4630-500a-4112-9c65-291610986f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ba8f7-6ef7-47dd-a301-e7a68ab26d1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d2e19e1-1b7e-4407-be13-62c0b3640d1e}" ma:internalName="TaxCatchAll" ma:showField="CatchAllData" ma:web="174ba8f7-6ef7-47dd-a301-e7a68ab26d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12120D-D952-4D21-892A-5B3BE240F403}">
  <ds:schemaRefs>
    <ds:schemaRef ds:uri="174ba8f7-6ef7-47dd-a301-e7a68ab26d17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c0aba79a-072e-433f-8ac9-982e1b6b6d5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1DCDBC7-E759-4CD2-8347-902E88315F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5CEA3C-673E-4C83-88AB-E6FBD310F427}">
  <ds:schemaRefs>
    <ds:schemaRef ds:uri="174ba8f7-6ef7-47dd-a301-e7a68ab26d17"/>
    <ds:schemaRef ds:uri="c0aba79a-072e-433f-8ac9-982e1b6b6d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a05758f5-9e4c-4b3d-8e8b-e2bb28984c83}" enabled="0" method="" siteId="{a05758f5-9e4c-4b3d-8e8b-e2bb28984c8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1170</Words>
  <Application>Microsoft Office PowerPoint</Application>
  <PresentationFormat>Breedbeeld</PresentationFormat>
  <Paragraphs>224</Paragraphs>
  <Slides>21</Slides>
  <Notes>20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3" baseType="lpstr">
      <vt:lpstr>Kantoorthema</vt:lpstr>
      <vt:lpstr>1_Kantoorthema</vt:lpstr>
      <vt:lpstr>PowerPoint-presentatie</vt:lpstr>
      <vt:lpstr>Inhoud</vt:lpstr>
      <vt:lpstr>Inleiding</vt:lpstr>
      <vt:lpstr>Inleiding</vt:lpstr>
      <vt:lpstr>Achtergronden</vt:lpstr>
      <vt:lpstr>Projectresultaat</vt:lpstr>
      <vt:lpstr>Projectactiviteiten</vt:lpstr>
      <vt:lpstr>Projectgrenzen en randvoorwaarden</vt:lpstr>
      <vt:lpstr>Communicatie matrix</vt:lpstr>
      <vt:lpstr>Kwaliteit</vt:lpstr>
      <vt:lpstr>Projectorganisatie</vt:lpstr>
      <vt:lpstr>Planning</vt:lpstr>
      <vt:lpstr>Kosten en baten</vt:lpstr>
      <vt:lpstr>Risico’s</vt:lpstr>
      <vt:lpstr>Opgeleverd</vt:lpstr>
      <vt:lpstr>Opgeleverd</vt:lpstr>
      <vt:lpstr>Opgeleverd</vt:lpstr>
      <vt:lpstr>Opgeleverd</vt:lpstr>
      <vt:lpstr>Stand van zaken tot nu toe</vt:lpstr>
      <vt:lpstr>Vooruitkijkend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Joyce Pronk</dc:creator>
  <cp:lastModifiedBy>Mark Vrieze</cp:lastModifiedBy>
  <cp:revision>100</cp:revision>
  <dcterms:created xsi:type="dcterms:W3CDTF">2024-05-21T18:40:02Z</dcterms:created>
  <dcterms:modified xsi:type="dcterms:W3CDTF">2024-12-29T08:22:30Z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0x010100448E5FB65B1E6B489DCB587C4DBB0045</vt:lpwstr>
  </property>
  <property fmtid="{D5CDD505-2E9C-101B-9397-08002B2CF9AE}" pid="3" name="MediaServiceImageTags">
    <vt:lpwstr/>
  </property>
</Properties>
</file>